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1"/>
  </p:notesMasterIdLst>
  <p:sldIdLst>
    <p:sldId id="312" r:id="rId2"/>
    <p:sldId id="264" r:id="rId3"/>
    <p:sldId id="305" r:id="rId4"/>
    <p:sldId id="261" r:id="rId5"/>
    <p:sldId id="273" r:id="rId6"/>
    <p:sldId id="306" r:id="rId7"/>
    <p:sldId id="299" r:id="rId8"/>
    <p:sldId id="322" r:id="rId9"/>
    <p:sldId id="2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C5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1" autoAdjust="0"/>
    <p:restoredTop sz="95726" autoAdjust="0"/>
  </p:normalViewPr>
  <p:slideViewPr>
    <p:cSldViewPr>
      <p:cViewPr varScale="1">
        <p:scale>
          <a:sx n="92" d="100"/>
          <a:sy n="92" d="100"/>
        </p:scale>
        <p:origin x="3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49731-B5A4-4D1C-978D-C1652C2E223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BD808-C2C6-4348-9584-A388470C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6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6B7-26CE-419F-B94F-B90E48C5DD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4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7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346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1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69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62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260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67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1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24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44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36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7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42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9/6/2024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30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NEVADA EXCELLENCE IN 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MINE RECLAMATION AWARDS 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505201"/>
            <a:ext cx="8839200" cy="2060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Nevada Mining Association Awards Presentation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September 6, 2024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Rob Ghiglieri – Nevada Division of Minerals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733" y="1774654"/>
            <a:ext cx="1538534" cy="153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786" y="4942675"/>
            <a:ext cx="1917598" cy="1419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727" y="4985464"/>
            <a:ext cx="1659956" cy="135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150" y="4911219"/>
            <a:ext cx="1202900" cy="1336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551" y="4893388"/>
            <a:ext cx="1071478" cy="1567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965" y="4867935"/>
            <a:ext cx="1231249" cy="1593381"/>
          </a:xfrm>
          <a:prstGeom prst="rect">
            <a:avLst/>
          </a:prstGeom>
        </p:spPr>
      </p:pic>
      <p:pic>
        <p:nvPicPr>
          <p:cNvPr id="11" name="Picture 10" descr="A logo with blue and green colors&#10;&#10;Description automatically generated">
            <a:extLst>
              <a:ext uri="{FF2B5EF4-FFF2-40B4-BE49-F238E27FC236}">
                <a16:creationId xmlns:a16="http://schemas.microsoft.com/office/drawing/2014/main" id="{991A0889-506C-BDE6-86DC-97D8FAB7E0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46" y="4866685"/>
            <a:ext cx="1544797" cy="15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228600"/>
            <a:ext cx="7696200" cy="1295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NEVADA EXCELLENCE IN MINE RECLAMATION AWARDS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382000" cy="4800600"/>
          </a:xfrm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26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Awards Program began in 1991</a:t>
            </a:r>
          </a:p>
          <a:p>
            <a:r>
              <a:rPr lang="en-US" sz="26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Purpose:  “to recognize and share examples of successes in the areas of reclamation, closure, planning, and wildlife protection and enhancement in Nevada”</a:t>
            </a:r>
          </a:p>
          <a:p>
            <a:r>
              <a:rPr lang="en-US" sz="26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Qualifications for an award:</a:t>
            </a:r>
          </a:p>
          <a:p>
            <a:pPr lvl="1"/>
            <a:r>
              <a:rPr lang="en-US" sz="22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Excellent mitigation of the environmental impacts of mineral industry activity</a:t>
            </a:r>
          </a:p>
          <a:p>
            <a:pPr lvl="1"/>
            <a:r>
              <a:rPr lang="en-US" sz="22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 efforts which go above and beyond what is mandated</a:t>
            </a:r>
          </a:p>
          <a:p>
            <a:pPr lvl="1"/>
            <a:r>
              <a:rPr lang="en-US" sz="22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Worthy examples to share with others in the industry </a:t>
            </a:r>
          </a:p>
          <a:p>
            <a:r>
              <a:rPr lang="en-US" sz="26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Awards require unanimous approval from Committee</a:t>
            </a:r>
          </a:p>
          <a:p>
            <a:pPr marL="0" indent="0">
              <a:buNone/>
            </a:pPr>
            <a:endParaRPr lang="en-US" sz="1000" b="1" dirty="0">
              <a:ln w="635">
                <a:noFill/>
              </a:ln>
              <a:solidFill>
                <a:schemeClr val="tx1"/>
              </a:solidFill>
              <a:effectLst>
                <a:outerShdw blurRad="38100" dist="38100" dir="2700000" algn="t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600" b="1" dirty="0">
              <a:ln w="635">
                <a:noFill/>
              </a:ln>
              <a:solidFill>
                <a:schemeClr val="tx1"/>
              </a:solidFill>
              <a:effectLst>
                <a:outerShdw blurRad="38100" dist="38100" dir="2700000" algn="t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7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76600" y="266700"/>
            <a:ext cx="7239000" cy="1295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Nevada Excellence in 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 Reclamation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057399"/>
            <a:ext cx="9660468" cy="446625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Kinross Gold Corporation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Bald Mountain Mine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White Pine County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Phase 1 Heap Leach Facility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Reclamation Project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1800" b="1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  <a:latin typeface="Adobe Garamond Pro" pitchFamily="18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3200" b="1" u="sng" dirty="0">
                <a:solidFill>
                  <a:schemeClr val="tx1"/>
                </a:solidFill>
                <a:effectLst>
                  <a:outerShdw blurRad="38100" dist="25400" dir="2700000" algn="t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Award Category:</a:t>
            </a:r>
            <a:endParaRPr lang="en-US" sz="3200" b="1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25400" dir="2700000" algn="tl" rotWithShape="0">
                    <a:prstClr val="black"/>
                  </a:outerShdw>
                </a:effectLst>
                <a:latin typeface="Adobe Caslon Pro" panose="0205050205050A020403"/>
                <a:ea typeface="Arial Unicode MS" panose="020B0604020202020204" pitchFamily="34" charset="-128"/>
                <a:cs typeface="Arial Unicode MS" panose="020B0604020202020204" pitchFamily="34" charset="-128"/>
              </a:rPr>
              <a:t>Leadership in Concurrent Reclamation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3000" b="1" i="1" dirty="0">
                <a:solidFill>
                  <a:schemeClr val="tx1"/>
                </a:solidFill>
                <a:effectLst>
                  <a:outerShdw blurRad="38100" dist="25400" dir="2700000" algn="tl" rotWithShape="0">
                    <a:prstClr val="black"/>
                  </a:outerShdw>
                </a:effectLst>
                <a:latin typeface="Adobe Garamond Pro" pitchFamily="18" charset="0"/>
              </a:rPr>
              <a:t> </a:t>
            </a:r>
            <a:endParaRPr lang="en-US" sz="3000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800" y="2514600"/>
            <a:ext cx="2495356" cy="3637384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10668000" y="3429000"/>
            <a:ext cx="457200" cy="381000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1"/>
          <p:cNvSpPr txBox="1">
            <a:spLocks/>
          </p:cNvSpPr>
          <p:nvPr/>
        </p:nvSpPr>
        <p:spPr>
          <a:xfrm>
            <a:off x="6067116" y="4160028"/>
            <a:ext cx="4415117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  <a:ea typeface="+mn-ea"/>
              <a:cs typeface="+mn-cs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641562" y="338669"/>
            <a:ext cx="8851106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4000" b="1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Kinross Gold Corporation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Bald Mountain Mine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738ED-9442-A227-82FF-DD7A69E31419}"/>
              </a:ext>
            </a:extLst>
          </p:cNvPr>
          <p:cNvSpPr txBox="1"/>
          <p:nvPr/>
        </p:nvSpPr>
        <p:spPr>
          <a:xfrm>
            <a:off x="761999" y="1692198"/>
            <a:ext cx="10896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90-acre pad that operated from 1983-1998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Decades of planning, execution and monitoring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Continuous improvements to water over life of reclamation.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Extensive use by wildlife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2022 / 2023 winter produced 300% snowpack with no adverse effects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2D0F4-D8D5-24BF-BE36-C846A3D42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4" r="10542"/>
          <a:stretch/>
        </p:blipFill>
        <p:spPr>
          <a:xfrm>
            <a:off x="5943600" y="3648952"/>
            <a:ext cx="4338917" cy="3070280"/>
          </a:xfrm>
          <a:prstGeom prst="rect">
            <a:avLst/>
          </a:prstGeom>
        </p:spPr>
      </p:pic>
      <p:pic>
        <p:nvPicPr>
          <p:cNvPr id="3" name="Picture 2" descr="A green field with bushes&#10;&#10;Description automatically generated with medium confidence">
            <a:extLst>
              <a:ext uri="{FF2B5EF4-FFF2-40B4-BE49-F238E27FC236}">
                <a16:creationId xmlns:a16="http://schemas.microsoft.com/office/drawing/2014/main" id="{23E83E9F-0A5D-4A8C-25F7-EB45194D7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69" y="3648952"/>
            <a:ext cx="4100298" cy="307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65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9454"/>
            <a:ext cx="9415272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/>
                <a:ea typeface="+mn-ea"/>
                <a:cs typeface="Arial" panose="020B0604020202020204" pitchFamily="34" charset="0"/>
              </a:rPr>
              <a:t>Accepting the 2024 award for </a:t>
            </a:r>
            <a:b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Kinross Gold Corporation</a:t>
            </a:r>
            <a:endParaRPr lang="en-US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968752"/>
            <a:ext cx="6781800" cy="33558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25400" dist="38100" dir="2700000" algn="tl" rotWithShape="0">
                    <a:prstClr val="black"/>
                  </a:outerShdw>
                </a:effectLst>
                <a:latin typeface="Adobe Caslon Pro" panose="0205050205050A020403"/>
                <a:cs typeface="Arial" panose="020B0604020202020204" pitchFamily="34" charset="0"/>
              </a:rPr>
              <a:t>Madison Hughes,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25400" dist="38100" dir="2700000" algn="tl" rotWithShape="0">
                    <a:prstClr val="black"/>
                  </a:outerShdw>
                </a:effectLst>
                <a:latin typeface="Adobe Caslon Pro" panose="0205050205050A020403"/>
                <a:cs typeface="Arial" panose="020B0604020202020204" pitchFamily="34" charset="0"/>
              </a:rPr>
              <a:t>Environmental Engineer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FEED1-47CB-C07E-3B31-03A5E884A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762000" y="1872920"/>
            <a:ext cx="3373138" cy="44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76600" y="266700"/>
            <a:ext cx="7239000" cy="1295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Nevada Excellence in 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 Reclamation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9448800" cy="4648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Coeur Mining Inc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Rochester Mine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Pershing County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Duffy Pond Restoration Project</a:t>
            </a:r>
            <a:endParaRPr lang="en-US" sz="3600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  <a:latin typeface="Adobe Caslon Pr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1800" b="1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  <a:latin typeface="Adobe Garamond Pro" pitchFamily="18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3200" b="1" u="sng" dirty="0">
                <a:solidFill>
                  <a:schemeClr val="tx1"/>
                </a:solidFill>
                <a:effectLst>
                  <a:outerShdw blurRad="38100" dist="25400" dir="2700000" algn="t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Award Category:</a:t>
            </a:r>
            <a:endParaRPr lang="en-US" sz="3200" b="1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25400" dir="2700000" algn="tl" rotWithShape="0">
                    <a:prstClr val="black"/>
                  </a:outerShdw>
                </a:effectLst>
                <a:latin typeface="Adobe Caslon Pro" panose="0205050205050A020403"/>
                <a:ea typeface="Arial Unicode MS" panose="020B0604020202020204" pitchFamily="34" charset="-128"/>
                <a:cs typeface="Arial Unicode MS" panose="020B0604020202020204" pitchFamily="34" charset="-128"/>
              </a:rPr>
              <a:t>Wildlife Habitat Restoration</a:t>
            </a:r>
            <a:endParaRPr lang="en-US" sz="1800" b="1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  <a:latin typeface="Adobe Caslon Pro" panose="0205050205050A020403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3000" b="1" i="1" dirty="0">
                <a:solidFill>
                  <a:schemeClr val="tx1"/>
                </a:solidFill>
                <a:effectLst>
                  <a:outerShdw blurRad="38100" dist="25400" dir="2700000" algn="tl" rotWithShape="0">
                    <a:prstClr val="black"/>
                  </a:outerShdw>
                </a:effectLst>
                <a:latin typeface="Adobe Garamond Pro" pitchFamily="18" charset="0"/>
              </a:rPr>
              <a:t> </a:t>
            </a:r>
            <a:endParaRPr lang="en-US" sz="3000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2791408"/>
            <a:ext cx="2495356" cy="3637384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9372600" y="3429000"/>
            <a:ext cx="457200" cy="381000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A6F115E6-B409-3122-78DB-383C267FD74F}"/>
              </a:ext>
            </a:extLst>
          </p:cNvPr>
          <p:cNvSpPr txBox="1">
            <a:spLocks/>
          </p:cNvSpPr>
          <p:nvPr/>
        </p:nvSpPr>
        <p:spPr>
          <a:xfrm>
            <a:off x="1641562" y="338669"/>
            <a:ext cx="8851106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4000" b="1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Coeur Mining Inc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Duffy Pond Restoration Project</a:t>
            </a:r>
          </a:p>
        </p:txBody>
      </p:sp>
      <p:pic>
        <p:nvPicPr>
          <p:cNvPr id="5" name="Picture 4" descr="A stream running through a ditch&#10;&#10;Description automatically generated">
            <a:extLst>
              <a:ext uri="{FF2B5EF4-FFF2-40B4-BE49-F238E27FC236}">
                <a16:creationId xmlns:a16="http://schemas.microsoft.com/office/drawing/2014/main" id="{E8A52488-D28E-21BE-048D-FA94CEAF2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110" y="2021992"/>
            <a:ext cx="3028950" cy="4038600"/>
          </a:xfrm>
          <a:prstGeom prst="rect">
            <a:avLst/>
          </a:prstGeom>
        </p:spPr>
      </p:pic>
      <p:pic>
        <p:nvPicPr>
          <p:cNvPr id="7" name="Picture 6" descr="A river running through a valley&#10;&#10;Description automatically generated">
            <a:extLst>
              <a:ext uri="{FF2B5EF4-FFF2-40B4-BE49-F238E27FC236}">
                <a16:creationId xmlns:a16="http://schemas.microsoft.com/office/drawing/2014/main" id="{2C80B6FA-41E5-058A-B422-1A0564E04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2021992"/>
            <a:ext cx="5029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994578"/>
            <a:ext cx="320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required under any permit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Extensive use by wildlife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Significant wildfires impacting surrounding area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Engineered designs to not only restore but also improve the habitat to limit potential future damage. </a:t>
            </a:r>
          </a:p>
        </p:txBody>
      </p:sp>
    </p:spTree>
    <p:extLst>
      <p:ext uri="{BB962C8B-B14F-4D97-AF65-F5344CB8AC3E}">
        <p14:creationId xmlns:p14="http://schemas.microsoft.com/office/powerpoint/2010/main" val="15858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9454"/>
            <a:ext cx="9415272" cy="18141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/>
                <a:ea typeface="+mn-ea"/>
                <a:cs typeface="Arial" panose="020B0604020202020204" pitchFamily="34" charset="0"/>
              </a:rPr>
              <a:t>Accepting the 2024 award for </a:t>
            </a:r>
            <a:b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obe Caslon Pro" panose="0205050205050A020403" pitchFamily="18" charset="0"/>
              </a:rPr>
              <a:t>Coeur Mining Inc</a:t>
            </a:r>
            <a:br>
              <a:rPr lang="en-US" sz="4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DF1691-2DA5-4A8A-92D2-32FED2CF5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940800"/>
              </p:ext>
            </p:extLst>
          </p:nvPr>
        </p:nvGraphicFramePr>
        <p:xfrm>
          <a:off x="4521714" y="2477985"/>
          <a:ext cx="7086600" cy="3024365"/>
        </p:xfrm>
        <a:graphic>
          <a:graphicData uri="http://schemas.openxmlformats.org/drawingml/2006/table">
            <a:tbl>
              <a:tblPr/>
              <a:tblGrid>
                <a:gridCol w="2717286">
                  <a:extLst>
                    <a:ext uri="{9D8B030D-6E8A-4147-A177-3AD203B41FA5}">
                      <a16:colId xmlns:a16="http://schemas.microsoft.com/office/drawing/2014/main" val="2079180514"/>
                    </a:ext>
                  </a:extLst>
                </a:gridCol>
                <a:gridCol w="4369314">
                  <a:extLst>
                    <a:ext uri="{9D8B030D-6E8A-4147-A177-3AD203B41FA5}">
                      <a16:colId xmlns:a16="http://schemas.microsoft.com/office/drawing/2014/main" val="2298755029"/>
                    </a:ext>
                  </a:extLst>
                </a:gridCol>
              </a:tblGrid>
              <a:tr h="3433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dobe Caslon Pro" panose="0205050205050A020403"/>
                        </a:rPr>
                        <a:t>Gina Hawkins </a:t>
                      </a:r>
                    </a:p>
                  </a:txBody>
                  <a:tcPr marL="7465" marR="7465" marT="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dobe Caslon Pro" panose="0205050205050A020403"/>
                        </a:rPr>
                        <a:t>Senior Environmental Coordinator </a:t>
                      </a:r>
                    </a:p>
                  </a:txBody>
                  <a:tcPr marL="7465" marR="7465" marT="74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789167"/>
                  </a:ext>
                </a:extLst>
              </a:tr>
              <a:tr h="3433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dobe Caslon Pro" panose="0205050205050A020403"/>
                        </a:rPr>
                        <a:t>Katie Heazlett</a:t>
                      </a:r>
                    </a:p>
                  </a:txBody>
                  <a:tcPr marL="7465" marR="7465" marT="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dobe Caslon Pro" panose="0205050205050A020403"/>
                        </a:rPr>
                        <a:t>Environmental Manager</a:t>
                      </a:r>
                    </a:p>
                  </a:txBody>
                  <a:tcPr marL="7465" marR="7465" marT="74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663437"/>
                  </a:ext>
                </a:extLst>
              </a:tr>
              <a:tr h="3433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dobe Caslon Pro" panose="0205050205050A020403"/>
                        </a:rPr>
                        <a:t>John Jones</a:t>
                      </a:r>
                    </a:p>
                  </a:txBody>
                  <a:tcPr marL="7465" marR="7465" marT="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dobe Caslon Pro" panose="0205050205050A020403"/>
                        </a:rPr>
                        <a:t>Process Supervisor </a:t>
                      </a:r>
                    </a:p>
                  </a:txBody>
                  <a:tcPr marL="7465" marR="7465" marT="74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780"/>
                  </a:ext>
                </a:extLst>
              </a:tr>
              <a:tr h="3433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dobe Caslon Pro" panose="0205050205050A020403"/>
                        </a:rPr>
                        <a:t>Tony Booth</a:t>
                      </a:r>
                    </a:p>
                  </a:txBody>
                  <a:tcPr marL="7465" marR="7465" marT="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dobe Caslon Pro" panose="0205050205050A020403"/>
                        </a:rPr>
                        <a:t>Project Supervisor</a:t>
                      </a:r>
                    </a:p>
                  </a:txBody>
                  <a:tcPr marL="7465" marR="7465" marT="74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440020"/>
                  </a:ext>
                </a:extLst>
              </a:tr>
              <a:tr h="3433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dobe Caslon Pro" panose="0205050205050A020403"/>
                        </a:rPr>
                        <a:t>Frankie Graham</a:t>
                      </a:r>
                    </a:p>
                  </a:txBody>
                  <a:tcPr marL="7465" marR="7465" marT="7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dobe Caslon Pro" panose="0205050205050A020403"/>
                        </a:rPr>
                        <a:t>Senior Community Relations Specialist</a:t>
                      </a:r>
                    </a:p>
                  </a:txBody>
                  <a:tcPr marL="7465" marR="7465" marT="74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61755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A1FEED1-47CB-C07E-3B31-03A5E884A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752600"/>
            <a:ext cx="3364988" cy="44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14281"/>
            <a:ext cx="9144000" cy="4672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25400" dir="2700000" algn="tl" rotWithShape="0">
                    <a:prstClr val="black"/>
                  </a:outerShdw>
                </a:effectLst>
                <a:latin typeface="Adobe Caslon Pro"/>
                <a:ea typeface="Arial Unicode MS" panose="020B0604020202020204"/>
                <a:cs typeface="Arial Unicode MS" panose="020B0604020202020204" pitchFamily="34" charset="-128"/>
              </a:rPr>
              <a:t>On behalf of the Awards Committee, thank you to all that submitted nominations and congratulations to our award winners.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b="1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b="1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b="1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b="1" dirty="0">
              <a:solidFill>
                <a:schemeClr val="tx1"/>
              </a:solidFill>
              <a:effectLst>
                <a:outerShdw blurRad="38100" dist="25400" dir="2700000" algn="t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25400" dir="2700000" algn="tl" rotWithShape="0">
                    <a:prstClr val="black"/>
                  </a:outerShdw>
                </a:effectLst>
                <a:latin typeface="Adobe Caslon Pro"/>
                <a:ea typeface="Arial Unicode MS" panose="020B0604020202020204" pitchFamily="34" charset="-128"/>
                <a:cs typeface="Arial Unicode MS" panose="020B0604020202020204" pitchFamily="34" charset="-128"/>
              </a:rPr>
              <a:t>Next year’s submissions are due by May 30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25400" dir="2700000" algn="tl" rotWithShape="0">
                    <a:prstClr val="black"/>
                  </a:outerShdw>
                </a:effectLst>
                <a:latin typeface="Adobe Caslon Pro"/>
                <a:ea typeface="Arial Unicode MS" panose="020B0604020202020204" pitchFamily="34" charset="-128"/>
                <a:cs typeface="Arial Unicode MS" panose="020B0604020202020204" pitchFamily="34" charset="-128"/>
              </a:rPr>
              <a:t>th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25400" dir="2700000" algn="tl" rotWithShape="0">
                    <a:prstClr val="black"/>
                  </a:outerShdw>
                </a:effectLst>
                <a:latin typeface="Adobe Caslon Pro"/>
                <a:ea typeface="Arial Unicode MS" panose="020B0604020202020204" pitchFamily="34" charset="-128"/>
                <a:cs typeface="Arial Unicode MS" panose="020B0604020202020204" pitchFamily="34" charset="-128"/>
              </a:rPr>
              <a:t>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02FEA-BA72-2713-57FC-13EF80D0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1" y="2630355"/>
            <a:ext cx="1026045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5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9429</TotalTime>
  <Words>323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Caslon Pro</vt:lpstr>
      <vt:lpstr>Adobe Garamond Pro</vt:lpstr>
      <vt:lpstr>Arial</vt:lpstr>
      <vt:lpstr>Arial Unicode MS</vt:lpstr>
      <vt:lpstr>Calibri</vt:lpstr>
      <vt:lpstr>Corbel</vt:lpstr>
      <vt:lpstr>Wingdings</vt:lpstr>
      <vt:lpstr>Depth</vt:lpstr>
      <vt:lpstr>NEVADA EXCELLENCE IN  MINE RECLAMATION AWARDS  2024</vt:lpstr>
      <vt:lpstr>NEVADA EXCELLENCE IN MINE RECLAMATION AWARDS</vt:lpstr>
      <vt:lpstr>2024 Nevada Excellence in  Mine Reclamation</vt:lpstr>
      <vt:lpstr>PowerPoint Presentation</vt:lpstr>
      <vt:lpstr>Accepting the 2024 award for  Kinross Gold Corporation</vt:lpstr>
      <vt:lpstr>2024 Nevada Excellence in  Mine Reclamation Award</vt:lpstr>
      <vt:lpstr> </vt:lpstr>
      <vt:lpstr>Accepting the 2024 award for  Coeur Mining Inc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Nevada Excellence in Mine Reclamation</dc:title>
  <dc:creator>Richard Perry</dc:creator>
  <cp:lastModifiedBy>Deborah Selig</cp:lastModifiedBy>
  <cp:revision>279</cp:revision>
  <dcterms:created xsi:type="dcterms:W3CDTF">2015-09-09T17:53:46Z</dcterms:created>
  <dcterms:modified xsi:type="dcterms:W3CDTF">2024-09-06T21:44:38Z</dcterms:modified>
</cp:coreProperties>
</file>