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36" r:id="rId3"/>
    <p:sldMasterId id="2147483962" r:id="rId4"/>
    <p:sldMasterId id="2147483975" r:id="rId5"/>
    <p:sldMasterId id="2147484014" r:id="rId6"/>
    <p:sldMasterId id="2147484026" r:id="rId7"/>
    <p:sldMasterId id="2147484086" r:id="rId8"/>
  </p:sldMasterIdLst>
  <p:notesMasterIdLst>
    <p:notesMasterId r:id="rId34"/>
  </p:notesMasterIdLst>
  <p:handoutMasterIdLst>
    <p:handoutMasterId r:id="rId35"/>
  </p:handoutMasterIdLst>
  <p:sldIdLst>
    <p:sldId id="702" r:id="rId9"/>
    <p:sldId id="672" r:id="rId10"/>
    <p:sldId id="662" r:id="rId11"/>
    <p:sldId id="697" r:id="rId12"/>
    <p:sldId id="698" r:id="rId13"/>
    <p:sldId id="693" r:id="rId14"/>
    <p:sldId id="699" r:id="rId15"/>
    <p:sldId id="703" r:id="rId16"/>
    <p:sldId id="704" r:id="rId17"/>
    <p:sldId id="685" r:id="rId18"/>
    <p:sldId id="523" r:id="rId19"/>
    <p:sldId id="686" r:id="rId20"/>
    <p:sldId id="687" r:id="rId21"/>
    <p:sldId id="688" r:id="rId22"/>
    <p:sldId id="690" r:id="rId23"/>
    <p:sldId id="691" r:id="rId24"/>
    <p:sldId id="705" r:id="rId25"/>
    <p:sldId id="642" r:id="rId26"/>
    <p:sldId id="628" r:id="rId27"/>
    <p:sldId id="630" r:id="rId28"/>
    <p:sldId id="636" r:id="rId29"/>
    <p:sldId id="656" r:id="rId30"/>
    <p:sldId id="675" r:id="rId31"/>
    <p:sldId id="696" r:id="rId32"/>
    <p:sldId id="692" r:id="rId33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A295F7-EA9D-4B3F-8DE8-C97117C93FCB}">
          <p14:sldIdLst>
            <p14:sldId id="702"/>
            <p14:sldId id="672"/>
            <p14:sldId id="662"/>
            <p14:sldId id="697"/>
            <p14:sldId id="698"/>
            <p14:sldId id="693"/>
            <p14:sldId id="699"/>
            <p14:sldId id="703"/>
            <p14:sldId id="704"/>
            <p14:sldId id="685"/>
            <p14:sldId id="523"/>
            <p14:sldId id="686"/>
            <p14:sldId id="687"/>
            <p14:sldId id="688"/>
            <p14:sldId id="690"/>
            <p14:sldId id="691"/>
            <p14:sldId id="705"/>
            <p14:sldId id="642"/>
            <p14:sldId id="628"/>
            <p14:sldId id="630"/>
            <p14:sldId id="636"/>
            <p14:sldId id="656"/>
            <p14:sldId id="675"/>
            <p14:sldId id="696"/>
            <p14:sldId id="6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E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47" autoAdjust="0"/>
  </p:normalViewPr>
  <p:slideViewPr>
    <p:cSldViewPr>
      <p:cViewPr varScale="1">
        <p:scale>
          <a:sx n="98" d="100"/>
          <a:sy n="98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orkspace\Working\Active%20Claims%20Gold%20Price%20With2017AY%20Not%20calendar%20year%20for%20rich%20onl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cds3\ccds3\Minerals\Graphs%20of%20Commodities\Production%20through%202016\Active%20Claims%20Gold%20Price%201980-201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93918183189154"/>
          <c:y val="2.5890370071651958E-2"/>
          <c:w val="0.75230661532995879"/>
          <c:h val="0.9038770675729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Active claims at end of calendar year from USGS Data Series 290 up until 2010. From 2011 onward, from BLM LR2000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Sheet1!$C$3:$AM$3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Sheet1!$C$4:$AM$4</c:f>
              <c:numCache>
                <c:formatCode>#,##0</c:formatCode>
                <c:ptCount val="37"/>
                <c:pt idx="0">
                  <c:v>175002.99577999694</c:v>
                </c:pt>
                <c:pt idx="1">
                  <c:v>206708.99531999623</c:v>
                </c:pt>
                <c:pt idx="2">
                  <c:v>207507.99515999627</c:v>
                </c:pt>
                <c:pt idx="3">
                  <c:v>217035.99503999649</c:v>
                </c:pt>
                <c:pt idx="4">
                  <c:v>234350.99515999615</c:v>
                </c:pt>
                <c:pt idx="5">
                  <c:v>237129.99509999622</c:v>
                </c:pt>
                <c:pt idx="6">
                  <c:v>244315.99492999612</c:v>
                </c:pt>
                <c:pt idx="7">
                  <c:v>289765.39463999635</c:v>
                </c:pt>
                <c:pt idx="8">
                  <c:v>348639.89419999614</c:v>
                </c:pt>
                <c:pt idx="9">
                  <c:v>359136.8939999952</c:v>
                </c:pt>
                <c:pt idx="10">
                  <c:v>341316.57769999601</c:v>
                </c:pt>
                <c:pt idx="11">
                  <c:v>308566.57824999676</c:v>
                </c:pt>
                <c:pt idx="12">
                  <c:v>285335.47867999785</c:v>
                </c:pt>
                <c:pt idx="13">
                  <c:v>162023.89683999855</c:v>
                </c:pt>
                <c:pt idx="14">
                  <c:v>156291.89696999878</c:v>
                </c:pt>
                <c:pt idx="15">
                  <c:v>152547.48004999911</c:v>
                </c:pt>
                <c:pt idx="16">
                  <c:v>165088.23008999872</c:v>
                </c:pt>
                <c:pt idx="17">
                  <c:v>171148.14695999897</c:v>
                </c:pt>
                <c:pt idx="18">
                  <c:v>165616.64678999924</c:v>
                </c:pt>
                <c:pt idx="19">
                  <c:v>145342.24695999929</c:v>
                </c:pt>
                <c:pt idx="20">
                  <c:v>127143.49722999985</c:v>
                </c:pt>
                <c:pt idx="21">
                  <c:v>113498.49733000003</c:v>
                </c:pt>
                <c:pt idx="22">
                  <c:v>108081.49764999984</c:v>
                </c:pt>
                <c:pt idx="23">
                  <c:v>119077.49742999968</c:v>
                </c:pt>
                <c:pt idx="24">
                  <c:v>138470.49734999976</c:v>
                </c:pt>
                <c:pt idx="25">
                  <c:v>161607.49719999949</c:v>
                </c:pt>
                <c:pt idx="26">
                  <c:v>179383.49667999888</c:v>
                </c:pt>
                <c:pt idx="27">
                  <c:v>204729.49628999829</c:v>
                </c:pt>
                <c:pt idx="28">
                  <c:v>218472.4960599982</c:v>
                </c:pt>
                <c:pt idx="29">
                  <c:v>216776.4959899981</c:v>
                </c:pt>
                <c:pt idx="30">
                  <c:v>208918.99610999817</c:v>
                </c:pt>
                <c:pt idx="31">
                  <c:v>209113</c:v>
                </c:pt>
                <c:pt idx="32">
                  <c:v>195005</c:v>
                </c:pt>
                <c:pt idx="33">
                  <c:v>195034</c:v>
                </c:pt>
                <c:pt idx="34">
                  <c:v>176198</c:v>
                </c:pt>
                <c:pt idx="35">
                  <c:v>163542</c:v>
                </c:pt>
                <c:pt idx="36">
                  <c:v>171540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92505600"/>
        <c:axId val="92507136"/>
      </c:barChart>
      <c:lineChart>
        <c:grouping val="standard"/>
        <c:varyColors val="0"/>
        <c:ser>
          <c:idx val="1"/>
          <c:order val="1"/>
          <c:tx>
            <c:strRef>
              <c:f>Sheet1!$B$5</c:f>
              <c:strCache>
                <c:ptCount val="1"/>
                <c:pt idx="0">
                  <c:v> Price of gold, $/troy ounce (Kitco)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Sheet1!$C$3:$AJ$3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Sheet1!$C$5:$AM$5</c:f>
              <c:numCache>
                <c:formatCode>"$"#,##0.00</c:formatCode>
                <c:ptCount val="37"/>
                <c:pt idx="0">
                  <c:v>613.27997190943995</c:v>
                </c:pt>
                <c:pt idx="1">
                  <c:v>459.64001661579033</c:v>
                </c:pt>
                <c:pt idx="2">
                  <c:v>375.90966530817894</c:v>
                </c:pt>
                <c:pt idx="3">
                  <c:v>423.99962622143556</c:v>
                </c:pt>
                <c:pt idx="4">
                  <c:v>360.65775913576636</c:v>
                </c:pt>
                <c:pt idx="5">
                  <c:v>317.68730407523515</c:v>
                </c:pt>
                <c:pt idx="6">
                  <c:v>368.22725107193895</c:v>
                </c:pt>
                <c:pt idx="7">
                  <c:v>448.02874206793581</c:v>
                </c:pt>
                <c:pt idx="8">
                  <c:v>438.25353645266591</c:v>
                </c:pt>
                <c:pt idx="9">
                  <c:v>385.03956478733932</c:v>
                </c:pt>
                <c:pt idx="10">
                  <c:v>380.02408394976777</c:v>
                </c:pt>
                <c:pt idx="11">
                  <c:v>370</c:v>
                </c:pt>
                <c:pt idx="12">
                  <c:v>344.96325780771588</c:v>
                </c:pt>
                <c:pt idx="13">
                  <c:v>360</c:v>
                </c:pt>
                <c:pt idx="14">
                  <c:v>383.8235294117647</c:v>
                </c:pt>
                <c:pt idx="15">
                  <c:v>384.09225310467178</c:v>
                </c:pt>
                <c:pt idx="16">
                  <c:v>389.97695852534565</c:v>
                </c:pt>
                <c:pt idx="17">
                  <c:v>324.98722534491566</c:v>
                </c:pt>
                <c:pt idx="18">
                  <c:v>293.99887196841513</c:v>
                </c:pt>
                <c:pt idx="19">
                  <c:v>278.99770003631528</c:v>
                </c:pt>
                <c:pt idx="20">
                  <c:v>278.99825276645305</c:v>
                </c:pt>
                <c:pt idx="21">
                  <c:v>280</c:v>
                </c:pt>
                <c:pt idx="22">
                  <c:v>310.01034661148475</c:v>
                </c:pt>
                <c:pt idx="23">
                  <c:v>363.48729160972943</c:v>
                </c:pt>
                <c:pt idx="24">
                  <c:v>409.96830884471331</c:v>
                </c:pt>
                <c:pt idx="25">
                  <c:v>439.92994746059543</c:v>
                </c:pt>
                <c:pt idx="26">
                  <c:v>603.01109350237721</c:v>
                </c:pt>
                <c:pt idx="27">
                  <c:v>695.34537021699521</c:v>
                </c:pt>
                <c:pt idx="28">
                  <c:v>871.91997191997177</c:v>
                </c:pt>
                <c:pt idx="29">
                  <c:v>972.35783213301181</c:v>
                </c:pt>
                <c:pt idx="30">
                  <c:v>1224.53</c:v>
                </c:pt>
                <c:pt idx="31">
                  <c:v>1571.52</c:v>
                </c:pt>
                <c:pt idx="32">
                  <c:v>1668.98</c:v>
                </c:pt>
                <c:pt idx="33">
                  <c:v>1411.23</c:v>
                </c:pt>
                <c:pt idx="34">
                  <c:v>1266.4000000000001</c:v>
                </c:pt>
                <c:pt idx="35">
                  <c:v>1160.06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11232"/>
        <c:axId val="92509312"/>
      </c:lineChart>
      <c:catAx>
        <c:axId val="925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507136"/>
        <c:crosses val="autoZero"/>
        <c:auto val="1"/>
        <c:lblAlgn val="ctr"/>
        <c:lblOffset val="100"/>
        <c:tickLblSkip val="1"/>
        <c:noMultiLvlLbl val="0"/>
      </c:catAx>
      <c:valAx>
        <c:axId val="9250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 </a:t>
                </a:r>
                <a:r>
                  <a:rPr lang="en-US" sz="1400" b="1" baseline="0">
                    <a:latin typeface="Arial" pitchFamily="34" charset="0"/>
                    <a:cs typeface="Arial" pitchFamily="34" charset="0"/>
                  </a:rPr>
                  <a:t>Number of active claims on public lands in Nevada</a:t>
                </a:r>
                <a:endParaRPr lang="en-US" sz="1400" b="1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505600"/>
        <c:crosses val="autoZero"/>
        <c:crossBetween val="between"/>
      </c:valAx>
      <c:valAx>
        <c:axId val="925093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Gold price, $/troy ounce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511232"/>
        <c:crosses val="max"/>
        <c:crossBetween val="between"/>
      </c:valAx>
      <c:catAx>
        <c:axId val="9251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509312"/>
        <c:crosses val="autoZero"/>
        <c:auto val="1"/>
        <c:lblAlgn val="ctr"/>
        <c:lblOffset val="100"/>
        <c:noMultiLvlLbl val="0"/>
      </c:catAx>
      <c:spPr>
        <a:solidFill>
          <a:srgbClr val="0000FF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93918183189154"/>
          <c:y val="2.5890370071651958E-2"/>
          <c:w val="0.75230661532995879"/>
          <c:h val="0.9038770675729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Active claims at end of calendar year from USGS Data Series 290 up until 2010. From 2011 onward, from BLM LR2000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Sheet1!$C$3:$AM$3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Sheet1!$C$4:$AM$4</c:f>
              <c:numCache>
                <c:formatCode>#,##0</c:formatCode>
                <c:ptCount val="37"/>
                <c:pt idx="0">
                  <c:v>175002.99577999694</c:v>
                </c:pt>
                <c:pt idx="1">
                  <c:v>206708.99531999623</c:v>
                </c:pt>
                <c:pt idx="2">
                  <c:v>207507.99515999627</c:v>
                </c:pt>
                <c:pt idx="3">
                  <c:v>217035.99503999649</c:v>
                </c:pt>
                <c:pt idx="4">
                  <c:v>234350.99515999615</c:v>
                </c:pt>
                <c:pt idx="5">
                  <c:v>237129.99509999622</c:v>
                </c:pt>
                <c:pt idx="6">
                  <c:v>244315.99492999612</c:v>
                </c:pt>
                <c:pt idx="7">
                  <c:v>289765.39463999635</c:v>
                </c:pt>
                <c:pt idx="8">
                  <c:v>348639.89419999614</c:v>
                </c:pt>
                <c:pt idx="9">
                  <c:v>359136.8939999952</c:v>
                </c:pt>
                <c:pt idx="10">
                  <c:v>341316.57769999601</c:v>
                </c:pt>
                <c:pt idx="11">
                  <c:v>308566.57824999676</c:v>
                </c:pt>
                <c:pt idx="12">
                  <c:v>285335.47867999785</c:v>
                </c:pt>
                <c:pt idx="13">
                  <c:v>162023.89683999855</c:v>
                </c:pt>
                <c:pt idx="14">
                  <c:v>156291.89696999878</c:v>
                </c:pt>
                <c:pt idx="15">
                  <c:v>152547.48004999911</c:v>
                </c:pt>
                <c:pt idx="16">
                  <c:v>165088.23008999872</c:v>
                </c:pt>
                <c:pt idx="17">
                  <c:v>171148.14695999897</c:v>
                </c:pt>
                <c:pt idx="18">
                  <c:v>165616.64678999924</c:v>
                </c:pt>
                <c:pt idx="19">
                  <c:v>145342.24695999929</c:v>
                </c:pt>
                <c:pt idx="20">
                  <c:v>127143.49722999985</c:v>
                </c:pt>
                <c:pt idx="21">
                  <c:v>113498.49733000003</c:v>
                </c:pt>
                <c:pt idx="22">
                  <c:v>108081.49764999984</c:v>
                </c:pt>
                <c:pt idx="23">
                  <c:v>119077.49742999968</c:v>
                </c:pt>
                <c:pt idx="24">
                  <c:v>138470.49734999976</c:v>
                </c:pt>
                <c:pt idx="25">
                  <c:v>161607.49719999949</c:v>
                </c:pt>
                <c:pt idx="26">
                  <c:v>179383.49667999888</c:v>
                </c:pt>
                <c:pt idx="27">
                  <c:v>204729.49628999829</c:v>
                </c:pt>
                <c:pt idx="28">
                  <c:v>218472.4960599982</c:v>
                </c:pt>
                <c:pt idx="29">
                  <c:v>216776.4959899981</c:v>
                </c:pt>
                <c:pt idx="30">
                  <c:v>208918.99610999817</c:v>
                </c:pt>
                <c:pt idx="31">
                  <c:v>209113</c:v>
                </c:pt>
                <c:pt idx="32">
                  <c:v>195005</c:v>
                </c:pt>
                <c:pt idx="33">
                  <c:v>195034</c:v>
                </c:pt>
                <c:pt idx="34">
                  <c:v>176198</c:v>
                </c:pt>
                <c:pt idx="35">
                  <c:v>163542</c:v>
                </c:pt>
                <c:pt idx="36">
                  <c:v>178176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30283776"/>
        <c:axId val="134938624"/>
      </c:barChart>
      <c:lineChart>
        <c:grouping val="standard"/>
        <c:varyColors val="0"/>
        <c:ser>
          <c:idx val="1"/>
          <c:order val="1"/>
          <c:tx>
            <c:strRef>
              <c:f>Sheet1!$B$5</c:f>
              <c:strCache>
                <c:ptCount val="1"/>
                <c:pt idx="0">
                  <c:v> Price of gold, $/troy ounce (Kitco)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Sheet1!$C$3:$AM$3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Sheet1!$C$5:$AM$5</c:f>
              <c:numCache>
                <c:formatCode>"$"#,##0.00</c:formatCode>
                <c:ptCount val="37"/>
                <c:pt idx="0">
                  <c:v>613.27997190943995</c:v>
                </c:pt>
                <c:pt idx="1">
                  <c:v>459.64001661579033</c:v>
                </c:pt>
                <c:pt idx="2">
                  <c:v>375.90966530817894</c:v>
                </c:pt>
                <c:pt idx="3">
                  <c:v>423.99962622143556</c:v>
                </c:pt>
                <c:pt idx="4">
                  <c:v>360.65775913576636</c:v>
                </c:pt>
                <c:pt idx="5">
                  <c:v>317.68730407523515</c:v>
                </c:pt>
                <c:pt idx="6">
                  <c:v>368.22725107193895</c:v>
                </c:pt>
                <c:pt idx="7">
                  <c:v>448.02874206793581</c:v>
                </c:pt>
                <c:pt idx="8">
                  <c:v>438.25353645266591</c:v>
                </c:pt>
                <c:pt idx="9">
                  <c:v>385.03956478733932</c:v>
                </c:pt>
                <c:pt idx="10">
                  <c:v>380.02408394976777</c:v>
                </c:pt>
                <c:pt idx="11">
                  <c:v>370</c:v>
                </c:pt>
                <c:pt idx="12">
                  <c:v>344.96325780771588</c:v>
                </c:pt>
                <c:pt idx="13">
                  <c:v>360</c:v>
                </c:pt>
                <c:pt idx="14">
                  <c:v>383.8235294117647</c:v>
                </c:pt>
                <c:pt idx="15">
                  <c:v>384.09225310467178</c:v>
                </c:pt>
                <c:pt idx="16">
                  <c:v>389.97695852534565</c:v>
                </c:pt>
                <c:pt idx="17">
                  <c:v>324.98722534491566</c:v>
                </c:pt>
                <c:pt idx="18">
                  <c:v>293.99887196841513</c:v>
                </c:pt>
                <c:pt idx="19">
                  <c:v>278.99770003631528</c:v>
                </c:pt>
                <c:pt idx="20">
                  <c:v>278.99825276645305</c:v>
                </c:pt>
                <c:pt idx="21">
                  <c:v>280</c:v>
                </c:pt>
                <c:pt idx="22">
                  <c:v>310.01034661148475</c:v>
                </c:pt>
                <c:pt idx="23">
                  <c:v>363.48729160972943</c:v>
                </c:pt>
                <c:pt idx="24">
                  <c:v>409.96830884471331</c:v>
                </c:pt>
                <c:pt idx="25">
                  <c:v>439.92994746059543</c:v>
                </c:pt>
                <c:pt idx="26">
                  <c:v>603.01109350237721</c:v>
                </c:pt>
                <c:pt idx="27">
                  <c:v>695.34537021699521</c:v>
                </c:pt>
                <c:pt idx="28">
                  <c:v>871.91997191997177</c:v>
                </c:pt>
                <c:pt idx="29">
                  <c:v>972.35783213301181</c:v>
                </c:pt>
                <c:pt idx="30">
                  <c:v>1224.53</c:v>
                </c:pt>
                <c:pt idx="31">
                  <c:v>1571.52</c:v>
                </c:pt>
                <c:pt idx="32">
                  <c:v>1668.98</c:v>
                </c:pt>
                <c:pt idx="33">
                  <c:v>1411.23</c:v>
                </c:pt>
                <c:pt idx="34">
                  <c:v>1266.4000000000001</c:v>
                </c:pt>
                <c:pt idx="35">
                  <c:v>1160.06</c:v>
                </c:pt>
                <c:pt idx="36">
                  <c:v>1250.74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55008"/>
        <c:axId val="134940544"/>
      </c:lineChart>
      <c:catAx>
        <c:axId val="1302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938624"/>
        <c:crosses val="autoZero"/>
        <c:auto val="1"/>
        <c:lblAlgn val="ctr"/>
        <c:lblOffset val="100"/>
        <c:tickLblSkip val="1"/>
        <c:noMultiLvlLbl val="0"/>
      </c:catAx>
      <c:valAx>
        <c:axId val="13493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 </a:t>
                </a:r>
                <a:r>
                  <a:rPr lang="en-US" sz="1400" b="1" baseline="0">
                    <a:latin typeface="Arial" pitchFamily="34" charset="0"/>
                    <a:cs typeface="Arial" pitchFamily="34" charset="0"/>
                  </a:rPr>
                  <a:t>Number of active claims on public lands in Nevada</a:t>
                </a:r>
                <a:endParaRPr lang="en-US" sz="1400" b="1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283776"/>
        <c:crosses val="autoZero"/>
        <c:crossBetween val="between"/>
      </c:valAx>
      <c:valAx>
        <c:axId val="1349405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Gold price, $/troy ounce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955008"/>
        <c:crosses val="max"/>
        <c:crossBetween val="between"/>
      </c:valAx>
      <c:catAx>
        <c:axId val="13495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940544"/>
        <c:crosses val="autoZero"/>
        <c:auto val="1"/>
        <c:lblAlgn val="ctr"/>
        <c:lblOffset val="100"/>
        <c:noMultiLvlLbl val="0"/>
      </c:catAx>
      <c:spPr>
        <a:solidFill>
          <a:srgbClr val="0000FF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solidFill>
                  <a:schemeClr val="bg1"/>
                </a:solidFill>
              </a:rPr>
              <a:t>NEVADA GEOTHERMAL POWER PRODUCTION 1985-2016</a:t>
            </a:r>
          </a:p>
          <a:p>
            <a:pPr>
              <a:defRPr sz="17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solidFill>
                  <a:schemeClr val="bg1"/>
                </a:solidFill>
              </a:rPr>
              <a:t>+7.4 % increase</a:t>
            </a:r>
            <a:r>
              <a:rPr lang="en-US" baseline="0">
                <a:solidFill>
                  <a:schemeClr val="bg1"/>
                </a:solidFill>
              </a:rPr>
              <a:t> from 2015 to 2016</a:t>
            </a:r>
            <a:endParaRPr lang="en-US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802004869873195"/>
          <c:y val="9.0395471223769869E-2"/>
        </c:manualLayout>
      </c:layout>
      <c:overlay val="1"/>
      <c:spPr>
        <a:ln cmpd="dbl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709462535978687E-2"/>
          <c:y val="6.2198841194209493E-2"/>
          <c:w val="0.84533602540860264"/>
          <c:h val="0.83842486971397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cat>
            <c:numRef>
              <c:f>chart!$B$10:$B$41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chart!$E$10:$E$41</c:f>
              <c:numCache>
                <c:formatCode>#,##0</c:formatCode>
                <c:ptCount val="32"/>
                <c:pt idx="0">
                  <c:v>49</c:v>
                </c:pt>
                <c:pt idx="1">
                  <c:v>88</c:v>
                </c:pt>
                <c:pt idx="2">
                  <c:v>198</c:v>
                </c:pt>
                <c:pt idx="3">
                  <c:v>475</c:v>
                </c:pt>
                <c:pt idx="4">
                  <c:v>827</c:v>
                </c:pt>
                <c:pt idx="5">
                  <c:v>884</c:v>
                </c:pt>
                <c:pt idx="6">
                  <c:v>895</c:v>
                </c:pt>
                <c:pt idx="7">
                  <c:v>1035</c:v>
                </c:pt>
                <c:pt idx="8">
                  <c:v>1349</c:v>
                </c:pt>
                <c:pt idx="9">
                  <c:v>1350</c:v>
                </c:pt>
                <c:pt idx="10">
                  <c:v>1360</c:v>
                </c:pt>
                <c:pt idx="11">
                  <c:v>1360</c:v>
                </c:pt>
                <c:pt idx="12">
                  <c:v>1348</c:v>
                </c:pt>
                <c:pt idx="13">
                  <c:v>1327</c:v>
                </c:pt>
                <c:pt idx="14">
                  <c:v>1289</c:v>
                </c:pt>
                <c:pt idx="15">
                  <c:v>1260</c:v>
                </c:pt>
                <c:pt idx="16">
                  <c:v>1247</c:v>
                </c:pt>
                <c:pt idx="17">
                  <c:v>1251</c:v>
                </c:pt>
                <c:pt idx="18">
                  <c:v>1176</c:v>
                </c:pt>
                <c:pt idx="19">
                  <c:v>1285</c:v>
                </c:pt>
                <c:pt idx="20">
                  <c:v>1269</c:v>
                </c:pt>
                <c:pt idx="21">
                  <c:v>1333</c:v>
                </c:pt>
                <c:pt idx="22">
                  <c:v>1243</c:v>
                </c:pt>
                <c:pt idx="23">
                  <c:v>1383</c:v>
                </c:pt>
                <c:pt idx="24">
                  <c:v>1640</c:v>
                </c:pt>
                <c:pt idx="25">
                  <c:v>2060</c:v>
                </c:pt>
                <c:pt idx="26">
                  <c:v>2173</c:v>
                </c:pt>
                <c:pt idx="27">
                  <c:v>2410</c:v>
                </c:pt>
                <c:pt idx="28">
                  <c:v>2578</c:v>
                </c:pt>
                <c:pt idx="29">
                  <c:v>2742</c:v>
                </c:pt>
                <c:pt idx="30">
                  <c:v>3114</c:v>
                </c:pt>
                <c:pt idx="31">
                  <c:v>3344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24512"/>
        <c:axId val="133826432"/>
      </c:barChart>
      <c:lineChart>
        <c:grouping val="standard"/>
        <c:varyColors val="0"/>
        <c:ser>
          <c:idx val="1"/>
          <c:order val="1"/>
          <c:tx>
            <c:v>Cents per KWH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chart!$B$10:$B$40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chart!$H$10:$H$40</c:f>
              <c:numCache>
                <c:formatCode>0.00</c:formatCode>
                <c:ptCount val="31"/>
                <c:pt idx="0">
                  <c:v>4.9000000000000004</c:v>
                </c:pt>
                <c:pt idx="1">
                  <c:v>7.1</c:v>
                </c:pt>
                <c:pt idx="2">
                  <c:v>7.44</c:v>
                </c:pt>
                <c:pt idx="3">
                  <c:v>8.2200000000000006</c:v>
                </c:pt>
                <c:pt idx="4">
                  <c:v>8.8000000000000007</c:v>
                </c:pt>
                <c:pt idx="5">
                  <c:v>8.27</c:v>
                </c:pt>
                <c:pt idx="6">
                  <c:v>8.5500000000000007</c:v>
                </c:pt>
                <c:pt idx="7">
                  <c:v>8.1999999999999993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7.5</c:v>
                </c:pt>
                <c:pt idx="13">
                  <c:v>7</c:v>
                </c:pt>
                <c:pt idx="14">
                  <c:v>7.1</c:v>
                </c:pt>
                <c:pt idx="15">
                  <c:v>7.1</c:v>
                </c:pt>
                <c:pt idx="16">
                  <c:v>7.1</c:v>
                </c:pt>
                <c:pt idx="17">
                  <c:v>5.0999999999999996</c:v>
                </c:pt>
                <c:pt idx="18">
                  <c:v>5.5270000000000001</c:v>
                </c:pt>
                <c:pt idx="19">
                  <c:v>6.0490000000000004</c:v>
                </c:pt>
                <c:pt idx="20">
                  <c:v>3.6049999999999995</c:v>
                </c:pt>
                <c:pt idx="21">
                  <c:v>6.6180000000000003</c:v>
                </c:pt>
                <c:pt idx="22">
                  <c:v>6.6709999999999994</c:v>
                </c:pt>
                <c:pt idx="23">
                  <c:v>6.8879999999999999</c:v>
                </c:pt>
                <c:pt idx="24">
                  <c:v>6.7569999999999997</c:v>
                </c:pt>
                <c:pt idx="25">
                  <c:v>7.0510000000000002</c:v>
                </c:pt>
                <c:pt idx="26">
                  <c:v>7.0370000000000008</c:v>
                </c:pt>
                <c:pt idx="27">
                  <c:v>6.9090000000000007</c:v>
                </c:pt>
                <c:pt idx="28">
                  <c:v>7.1629999999999994</c:v>
                </c:pt>
                <c:pt idx="29">
                  <c:v>7.456999999999999</c:v>
                </c:pt>
                <c:pt idx="30">
                  <c:v>7.7080924855491331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32704"/>
        <c:axId val="133834240"/>
      </c:lineChart>
      <c:dateAx>
        <c:axId val="133824512"/>
        <c:scaling>
          <c:orientation val="minMax"/>
          <c:min val="198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3826432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133826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Thousands MWH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3824512"/>
        <c:crossesAt val="1985"/>
        <c:crossBetween val="between"/>
      </c:valAx>
      <c:catAx>
        <c:axId val="13383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834240"/>
        <c:crosses val="autoZero"/>
        <c:auto val="1"/>
        <c:lblAlgn val="ctr"/>
        <c:lblOffset val="100"/>
        <c:noMultiLvlLbl val="0"/>
      </c:catAx>
      <c:valAx>
        <c:axId val="1338342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Average Price, Cents Per KWH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33832704"/>
        <c:crosses val="max"/>
        <c:crossBetween val="between"/>
      </c:valAx>
      <c:spPr>
        <a:solidFill>
          <a:srgbClr val="0000FE"/>
        </a:solidFill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720784835274932E-2"/>
          <c:y val="2.6603873882853252E-2"/>
          <c:w val="0.90654033810481116"/>
          <c:h val="0.8688049268863831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FF00"/>
            </a:solidFill>
          </c:spPr>
          <c:invertIfNegative val="0"/>
          <c:cat>
            <c:numRef>
              <c:f>Sheet1!$C$3:$BM$3</c:f>
              <c:numCache>
                <c:formatCode>General</c:formatCode>
                <c:ptCount val="63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  <c:pt idx="60">
                  <c:v>2014</c:v>
                </c:pt>
                <c:pt idx="61">
                  <c:v>2015</c:v>
                </c:pt>
                <c:pt idx="62">
                  <c:v>2016</c:v>
                </c:pt>
              </c:numCache>
            </c:numRef>
          </c:cat>
          <c:val>
            <c:numRef>
              <c:f>Sheet1!$C$4:$BM$4</c:f>
              <c:numCache>
                <c:formatCode>#,##0</c:formatCode>
                <c:ptCount val="63"/>
                <c:pt idx="0">
                  <c:v>34621</c:v>
                </c:pt>
                <c:pt idx="1">
                  <c:v>64397</c:v>
                </c:pt>
                <c:pt idx="2">
                  <c:v>63278</c:v>
                </c:pt>
                <c:pt idx="3">
                  <c:v>42511</c:v>
                </c:pt>
                <c:pt idx="4">
                  <c:v>38719</c:v>
                </c:pt>
                <c:pt idx="5">
                  <c:v>32393</c:v>
                </c:pt>
                <c:pt idx="6">
                  <c:v>26830</c:v>
                </c:pt>
                <c:pt idx="7">
                  <c:v>153521</c:v>
                </c:pt>
                <c:pt idx="8">
                  <c:v>140849</c:v>
                </c:pt>
                <c:pt idx="9">
                  <c:v>119645</c:v>
                </c:pt>
                <c:pt idx="10">
                  <c:v>255382</c:v>
                </c:pt>
                <c:pt idx="11">
                  <c:v>209065</c:v>
                </c:pt>
                <c:pt idx="12">
                  <c:v>309433</c:v>
                </c:pt>
                <c:pt idx="13">
                  <c:v>278728</c:v>
                </c:pt>
                <c:pt idx="14">
                  <c:v>271371</c:v>
                </c:pt>
                <c:pt idx="15">
                  <c:v>223882</c:v>
                </c:pt>
                <c:pt idx="16">
                  <c:v>150429</c:v>
                </c:pt>
                <c:pt idx="17">
                  <c:v>113227</c:v>
                </c:pt>
                <c:pt idx="18">
                  <c:v>101306</c:v>
                </c:pt>
                <c:pt idx="19">
                  <c:v>98385</c:v>
                </c:pt>
                <c:pt idx="20">
                  <c:v>130958</c:v>
                </c:pt>
                <c:pt idx="21">
                  <c:v>114654</c:v>
                </c:pt>
                <c:pt idx="22">
                  <c:v>145077</c:v>
                </c:pt>
                <c:pt idx="23">
                  <c:v>662904</c:v>
                </c:pt>
                <c:pt idx="24">
                  <c:v>1164615</c:v>
                </c:pt>
                <c:pt idx="25">
                  <c:v>1237443</c:v>
                </c:pt>
                <c:pt idx="26">
                  <c:v>883399</c:v>
                </c:pt>
                <c:pt idx="27">
                  <c:v>702175</c:v>
                </c:pt>
                <c:pt idx="28">
                  <c:v>621644</c:v>
                </c:pt>
                <c:pt idx="29">
                  <c:v>813101</c:v>
                </c:pt>
                <c:pt idx="30">
                  <c:v>1911578</c:v>
                </c:pt>
                <c:pt idx="31">
                  <c:v>3043301</c:v>
                </c:pt>
                <c:pt idx="32">
                  <c:v>2911493</c:v>
                </c:pt>
                <c:pt idx="33">
                  <c:v>3115349</c:v>
                </c:pt>
                <c:pt idx="34">
                  <c:v>3234410</c:v>
                </c:pt>
                <c:pt idx="35">
                  <c:v>3223580</c:v>
                </c:pt>
                <c:pt idx="36">
                  <c:v>4018288</c:v>
                </c:pt>
                <c:pt idx="37">
                  <c:v>3431933</c:v>
                </c:pt>
                <c:pt idx="38">
                  <c:v>3733734</c:v>
                </c:pt>
                <c:pt idx="39">
                  <c:v>1868097</c:v>
                </c:pt>
                <c:pt idx="40">
                  <c:v>1703458</c:v>
                </c:pt>
                <c:pt idx="41">
                  <c:v>1347932</c:v>
                </c:pt>
                <c:pt idx="42">
                  <c:v>1060094</c:v>
                </c:pt>
                <c:pt idx="43">
                  <c:v>986191</c:v>
                </c:pt>
                <c:pt idx="44">
                  <c:v>804787</c:v>
                </c:pt>
                <c:pt idx="45">
                  <c:v>711977</c:v>
                </c:pt>
                <c:pt idx="46">
                  <c:v>626651</c:v>
                </c:pt>
                <c:pt idx="47">
                  <c:v>577254</c:v>
                </c:pt>
                <c:pt idx="48">
                  <c:v>559448</c:v>
                </c:pt>
                <c:pt idx="49">
                  <c:v>499339</c:v>
                </c:pt>
                <c:pt idx="50">
                  <c:v>469070</c:v>
                </c:pt>
                <c:pt idx="51">
                  <c:v>452758</c:v>
                </c:pt>
                <c:pt idx="52">
                  <c:v>431722</c:v>
                </c:pt>
                <c:pt idx="53">
                  <c:v>414265</c:v>
                </c:pt>
                <c:pt idx="54">
                  <c:v>442295</c:v>
                </c:pt>
                <c:pt idx="55">
                  <c:v>460619</c:v>
                </c:pt>
                <c:pt idx="56">
                  <c:v>427222</c:v>
                </c:pt>
                <c:pt idx="57">
                  <c:v>407999</c:v>
                </c:pt>
                <c:pt idx="58">
                  <c:v>367994</c:v>
                </c:pt>
                <c:pt idx="59">
                  <c:v>335672</c:v>
                </c:pt>
                <c:pt idx="60">
                  <c:v>316326.28000000003</c:v>
                </c:pt>
                <c:pt idx="61">
                  <c:v>281382</c:v>
                </c:pt>
                <c:pt idx="62">
                  <c:v>278599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33883008"/>
        <c:axId val="133884544"/>
      </c:barChart>
      <c:catAx>
        <c:axId val="1338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884544"/>
        <c:crosses val="autoZero"/>
        <c:auto val="1"/>
        <c:lblAlgn val="ctr"/>
        <c:lblOffset val="100"/>
        <c:noMultiLvlLbl val="0"/>
      </c:catAx>
      <c:valAx>
        <c:axId val="1338845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3883008"/>
        <c:crosses val="autoZero"/>
        <c:crossBetween val="between"/>
      </c:valAx>
      <c:spPr>
        <a:solidFill>
          <a:srgbClr val="0000F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0000FE"/>
    </a:solidFill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Reported AML Incidents vs. Cumulative Hazards Secured</a:t>
            </a:r>
            <a:endParaRPr lang="en-US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591847629215836E-2"/>
          <c:y val="0.10844992001329649"/>
          <c:w val="0.85040285218584966"/>
          <c:h val="0.760106995200797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Sheet1!$B$321</c:f>
              <c:strCache>
                <c:ptCount val="1"/>
                <c:pt idx="0">
                  <c:v>AML Incidents</c:v>
                </c:pt>
              </c:strCache>
            </c:strRef>
          </c:tx>
          <c:invertIfNegative val="0"/>
          <c:cat>
            <c:numRef>
              <c:f>Sheet1!$A$322:$A$352</c:f>
              <c:numCache>
                <c:formatCode>General</c:formatCode>
                <c:ptCount val="31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</c:numCache>
            </c:numRef>
          </c:cat>
          <c:val>
            <c:numRef>
              <c:f>Sheet1!$B$322:$B$352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74176"/>
        <c:axId val="137075712"/>
      </c:barChart>
      <c:lineChart>
        <c:grouping val="standard"/>
        <c:varyColors val="0"/>
        <c:ser>
          <c:idx val="2"/>
          <c:order val="1"/>
          <c:tx>
            <c:strRef>
              <c:f>Sheet1!$D$321</c:f>
              <c:strCache>
                <c:ptCount val="1"/>
                <c:pt idx="0">
                  <c:v>Cumulative Hazards Secured</c:v>
                </c:pt>
              </c:strCache>
            </c:strRef>
          </c:tx>
          <c:marker>
            <c:symbol val="none"/>
          </c:marker>
          <c:val>
            <c:numRef>
              <c:f>Sheet1!$D$322:$D$352</c:f>
              <c:numCache>
                <c:formatCode>General</c:formatCode>
                <c:ptCount val="31"/>
                <c:pt idx="0">
                  <c:v>0</c:v>
                </c:pt>
                <c:pt idx="1">
                  <c:v>16</c:v>
                </c:pt>
                <c:pt idx="2">
                  <c:v>182</c:v>
                </c:pt>
                <c:pt idx="3">
                  <c:v>445</c:v>
                </c:pt>
                <c:pt idx="4">
                  <c:v>1132</c:v>
                </c:pt>
                <c:pt idx="5">
                  <c:v>1781</c:v>
                </c:pt>
                <c:pt idx="6">
                  <c:v>2641</c:v>
                </c:pt>
                <c:pt idx="7">
                  <c:v>3242</c:v>
                </c:pt>
                <c:pt idx="8">
                  <c:v>3380</c:v>
                </c:pt>
                <c:pt idx="9">
                  <c:v>3659</c:v>
                </c:pt>
                <c:pt idx="10">
                  <c:v>4126</c:v>
                </c:pt>
                <c:pt idx="11">
                  <c:v>4688</c:v>
                </c:pt>
                <c:pt idx="12">
                  <c:v>5020</c:v>
                </c:pt>
                <c:pt idx="13">
                  <c:v>5386</c:v>
                </c:pt>
                <c:pt idx="14">
                  <c:v>5774</c:v>
                </c:pt>
                <c:pt idx="15">
                  <c:v>6255</c:v>
                </c:pt>
                <c:pt idx="16">
                  <c:v>6700</c:v>
                </c:pt>
                <c:pt idx="17">
                  <c:v>7331</c:v>
                </c:pt>
                <c:pt idx="18">
                  <c:v>7992</c:v>
                </c:pt>
                <c:pt idx="19">
                  <c:v>8393</c:v>
                </c:pt>
                <c:pt idx="20">
                  <c:v>8941</c:v>
                </c:pt>
                <c:pt idx="21">
                  <c:v>9516</c:v>
                </c:pt>
                <c:pt idx="22">
                  <c:v>10102</c:v>
                </c:pt>
                <c:pt idx="23">
                  <c:v>10985</c:v>
                </c:pt>
                <c:pt idx="24">
                  <c:v>11801</c:v>
                </c:pt>
                <c:pt idx="25">
                  <c:v>13580</c:v>
                </c:pt>
                <c:pt idx="26">
                  <c:v>14935</c:v>
                </c:pt>
                <c:pt idx="27">
                  <c:v>16043</c:v>
                </c:pt>
                <c:pt idx="28">
                  <c:v>16986</c:v>
                </c:pt>
                <c:pt idx="29">
                  <c:v>17872</c:v>
                </c:pt>
                <c:pt idx="30">
                  <c:v>18816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88000"/>
        <c:axId val="137086080"/>
      </c:lineChart>
      <c:catAx>
        <c:axId val="1370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5712"/>
        <c:crosses val="autoZero"/>
        <c:auto val="1"/>
        <c:lblAlgn val="ctr"/>
        <c:lblOffset val="100"/>
        <c:noMultiLvlLbl val="0"/>
      </c:catAx>
      <c:valAx>
        <c:axId val="137075712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Number of Incidents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074176"/>
        <c:crosses val="autoZero"/>
        <c:crossBetween val="between"/>
        <c:majorUnit val="1"/>
        <c:minorUnit val="0.1"/>
      </c:valAx>
      <c:valAx>
        <c:axId val="137086080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Secured</a:t>
                </a:r>
                <a:r>
                  <a:rPr lang="en-US" baseline="0" dirty="0" smtClean="0"/>
                  <a:t> </a:t>
                </a:r>
                <a:r>
                  <a:rPr lang="en-US" baseline="0" dirty="0" err="1"/>
                  <a:t>Hasards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7088000"/>
        <c:crosses val="max"/>
        <c:crossBetween val="between"/>
      </c:valAx>
      <c:catAx>
        <c:axId val="137088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70860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2269830854476522"/>
          <c:y val="0.94151498808098966"/>
          <c:w val="0.41968273063089329"/>
          <c:h val="5.848503105977188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0.41957</cdr:x>
      <cdr:y>0.05598</cdr:y>
    </cdr:from>
    <cdr:to>
      <cdr:x>0.72391</cdr:x>
      <cdr:y>0.21806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275" y="352065"/>
          <a:ext cx="2637624" cy="1019255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Active</a:t>
          </a:r>
          <a:r>
            <a:rPr lang="en-US" sz="2800" b="1" baseline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claims in Nevada</a:t>
          </a:r>
          <a:endParaRPr lang="en-US" sz="2800" b="1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0.14464</cdr:x>
      <cdr:y>0.13322</cdr:y>
    </cdr:from>
    <cdr:to>
      <cdr:x>0.2867</cdr:x>
      <cdr:y>0.2479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2133" y="833358"/>
          <a:ext cx="1229767" cy="71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solidFill>
                <a:srgbClr val="FFC000"/>
              </a:solidFill>
              <a:latin typeface="Arial" pitchFamily="34" charset="0"/>
              <a:cs typeface="Arial" pitchFamily="34" charset="0"/>
            </a:rPr>
            <a:t>Number</a:t>
          </a:r>
          <a:r>
            <a:rPr lang="en-US" sz="1600" b="1" baseline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of claims</a:t>
          </a:r>
          <a:endParaRPr lang="en-US" sz="1600" b="1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0.57154</cdr:x>
      <cdr:y>0.37546</cdr:y>
    </cdr:from>
    <cdr:to>
      <cdr:x>0.76244</cdr:x>
      <cdr:y>0.44885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53336" y="2361122"/>
          <a:ext cx="1654474" cy="461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 of gold</a:t>
          </a:r>
        </a:p>
      </cdr:txBody>
    </cdr:sp>
  </cdr:relSizeAnchor>
  <cdr:relSizeAnchor xmlns:cdr="http://schemas.openxmlformats.org/drawingml/2006/chartDrawing">
    <cdr:from>
      <cdr:x>0.4223</cdr:x>
      <cdr:y>0.25876</cdr:y>
    </cdr:from>
    <cdr:to>
      <cdr:x>0.61956</cdr:x>
      <cdr:y>0.39988</cdr:y>
    </cdr:to>
    <cdr:grpSp>
      <cdr:nvGrpSpPr>
        <cdr:cNvPr id="5" name="Group 4"/>
        <cdr:cNvGrpSpPr/>
      </cdr:nvGrpSpPr>
      <cdr:grpSpPr>
        <a:xfrm xmlns:a="http://schemas.openxmlformats.org/drawingml/2006/main">
          <a:off x="3659949" y="1627236"/>
          <a:ext cx="1709594" cy="887447"/>
          <a:chOff x="3659980" y="1627264"/>
          <a:chExt cx="1709594" cy="887439"/>
        </a:xfrm>
      </cdr:grpSpPr>
      <cdr:cxnSp macro="">
        <cdr:nvCxnSpPr>
          <cdr:cNvPr id="6" name="Straight Arrow Connector 5"/>
          <cdr:cNvCxnSpPr/>
        </cdr:nvCxnSpPr>
        <cdr:spPr>
          <a:xfrm xmlns:a="http://schemas.openxmlformats.org/drawingml/2006/main" flipH="1">
            <a:off x="3678397" y="2236873"/>
            <a:ext cx="410802" cy="277830"/>
          </a:xfrm>
          <a:prstGeom xmlns:a="http://schemas.openxmlformats.org/drawingml/2006/main" prst="straightConnector1">
            <a:avLst/>
          </a:prstGeom>
          <a:ln xmlns:a="http://schemas.openxmlformats.org/drawingml/2006/main" w="9525">
            <a:solidFill>
              <a:schemeClr val="bg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3659980" y="1627264"/>
            <a:ext cx="1709594" cy="72117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Change from Annual Assessment</a:t>
            </a:r>
            <a:r>
              <a:rPr lang="en-US" sz="1200" b="0" baseline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Work to Fees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0.44203</cdr:x>
      <cdr:y>0.05033</cdr:y>
    </cdr:from>
    <cdr:to>
      <cdr:x>0.74637</cdr:x>
      <cdr:y>0.21241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0963" y="316477"/>
          <a:ext cx="2637624" cy="1019255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Active</a:t>
          </a:r>
          <a:r>
            <a:rPr lang="en-US" sz="2800" b="1" baseline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claims in Nevada</a:t>
          </a:r>
          <a:endParaRPr lang="en-US" sz="2800" b="1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0.14464</cdr:x>
      <cdr:y>0.13322</cdr:y>
    </cdr:from>
    <cdr:to>
      <cdr:x>0.2867</cdr:x>
      <cdr:y>0.2479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2133" y="833358"/>
          <a:ext cx="1229767" cy="71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solidFill>
                <a:srgbClr val="FFC000"/>
              </a:solidFill>
              <a:latin typeface="Arial" pitchFamily="34" charset="0"/>
              <a:cs typeface="Arial" pitchFamily="34" charset="0"/>
            </a:rPr>
            <a:t>Number</a:t>
          </a:r>
          <a:r>
            <a:rPr lang="en-US" sz="1600" b="1" baseline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of claims</a:t>
          </a:r>
          <a:endParaRPr lang="en-US" sz="1600" b="1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0.57154</cdr:x>
      <cdr:y>0.37546</cdr:y>
    </cdr:from>
    <cdr:to>
      <cdr:x>0.76244</cdr:x>
      <cdr:y>0.44885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53336" y="2361122"/>
          <a:ext cx="1654474" cy="461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 of gold</a:t>
          </a:r>
        </a:p>
      </cdr:txBody>
    </cdr:sp>
  </cdr:relSizeAnchor>
  <cdr:relSizeAnchor xmlns:cdr="http://schemas.openxmlformats.org/drawingml/2006/chartDrawing">
    <cdr:from>
      <cdr:x>0.4223</cdr:x>
      <cdr:y>0.25876</cdr:y>
    </cdr:from>
    <cdr:to>
      <cdr:x>0.61956</cdr:x>
      <cdr:y>0.39988</cdr:y>
    </cdr:to>
    <cdr:grpSp>
      <cdr:nvGrpSpPr>
        <cdr:cNvPr id="5" name="Group 4"/>
        <cdr:cNvGrpSpPr/>
      </cdr:nvGrpSpPr>
      <cdr:grpSpPr>
        <a:xfrm xmlns:a="http://schemas.openxmlformats.org/drawingml/2006/main">
          <a:off x="3659949" y="1627236"/>
          <a:ext cx="1709594" cy="887447"/>
          <a:chOff x="3659980" y="1627264"/>
          <a:chExt cx="1709594" cy="887439"/>
        </a:xfrm>
      </cdr:grpSpPr>
      <cdr:cxnSp macro="">
        <cdr:nvCxnSpPr>
          <cdr:cNvPr id="6" name="Straight Arrow Connector 5"/>
          <cdr:cNvCxnSpPr/>
        </cdr:nvCxnSpPr>
        <cdr:spPr>
          <a:xfrm xmlns:a="http://schemas.openxmlformats.org/drawingml/2006/main" flipH="1">
            <a:off x="3678397" y="2236873"/>
            <a:ext cx="410802" cy="277830"/>
          </a:xfrm>
          <a:prstGeom xmlns:a="http://schemas.openxmlformats.org/drawingml/2006/main" prst="straightConnector1">
            <a:avLst/>
          </a:prstGeom>
          <a:ln xmlns:a="http://schemas.openxmlformats.org/drawingml/2006/main" w="9525">
            <a:solidFill>
              <a:schemeClr val="bg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3659980" y="1627264"/>
            <a:ext cx="1709594" cy="72117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Change from Annual Assessment</a:t>
            </a:r>
            <a:r>
              <a:rPr lang="en-US" sz="1200" b="0" baseline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Work to Fees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0.24485</cdr:x>
      <cdr:y>0.24576</cdr:y>
    </cdr:from>
    <cdr:to>
      <cdr:x>0.41455</cdr:x>
      <cdr:y>0.29492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051" y="1381126"/>
          <a:ext cx="13335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</a:rPr>
            <a:t>Average Price</a:t>
          </a:r>
        </a:p>
      </cdr:txBody>
    </cdr:sp>
  </cdr:relSizeAnchor>
  <cdr:relSizeAnchor xmlns:cdr="http://schemas.openxmlformats.org/drawingml/2006/chartDrawing">
    <cdr:from>
      <cdr:x>0.14545</cdr:x>
      <cdr:y>0.56949</cdr:y>
    </cdr:from>
    <cdr:to>
      <cdr:x>0.29212</cdr:x>
      <cdr:y>0.61695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1" y="3200401"/>
          <a:ext cx="11525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92D050"/>
              </a:solidFill>
            </a:rPr>
            <a:t>Production</a:t>
          </a:r>
        </a:p>
      </cdr:txBody>
    </cdr:sp>
  </cdr:relSizeAnchor>
  <cdr:relSizeAnchor xmlns:cdr="http://schemas.openxmlformats.org/drawingml/2006/chartDrawing">
    <cdr:from>
      <cdr:x>0.8897</cdr:x>
      <cdr:y>0.10847</cdr:y>
    </cdr:from>
    <cdr:to>
      <cdr:x>0.92242</cdr:x>
      <cdr:y>0.18475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6991349" y="609600"/>
          <a:ext cx="257175" cy="42862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0.15187</cdr:x>
      <cdr:y>0.05063</cdr:y>
    </cdr:from>
    <cdr:to>
      <cdr:x>0.53692</cdr:x>
      <cdr:y>0.58228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304800"/>
          <a:ext cx="3284333" cy="320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200" b="0" dirty="0">
              <a:solidFill>
                <a:srgbClr val="FFFF00"/>
              </a:solidFill>
            </a:rPr>
            <a:t>NEVADA OIL PRODUCTION</a:t>
          </a:r>
        </a:p>
        <a:p xmlns:a="http://schemas.openxmlformats.org/drawingml/2006/main">
          <a:pPr algn="ctr"/>
          <a:r>
            <a:rPr lang="en-US" sz="2200" b="0" dirty="0">
              <a:solidFill>
                <a:srgbClr val="FFFF00"/>
              </a:solidFill>
            </a:rPr>
            <a:t>1954 - 2016</a:t>
          </a:r>
        </a:p>
        <a:p xmlns:a="http://schemas.openxmlformats.org/drawingml/2006/main">
          <a:pPr algn="ctr"/>
          <a:r>
            <a:rPr lang="en-US" sz="2200" b="0" dirty="0">
              <a:solidFill>
                <a:srgbClr val="FFFF00"/>
              </a:solidFill>
            </a:rPr>
            <a:t>(BARRELS)</a:t>
          </a:r>
        </a:p>
        <a:p xmlns:a="http://schemas.openxmlformats.org/drawingml/2006/main">
          <a:pPr algn="ctr"/>
          <a:r>
            <a:rPr lang="en-US" sz="2200" b="0" dirty="0">
              <a:solidFill>
                <a:srgbClr val="FFFF00"/>
              </a:solidFill>
            </a:rPr>
            <a:t>CUMULATIVE PRODUCTION</a:t>
          </a:r>
        </a:p>
        <a:p xmlns:a="http://schemas.openxmlformats.org/drawingml/2006/main">
          <a:pPr algn="ctr"/>
          <a:r>
            <a:rPr lang="en-US" sz="2200" b="0" dirty="0">
              <a:solidFill>
                <a:srgbClr val="FFFF00"/>
              </a:solidFill>
            </a:rPr>
            <a:t>53,658,599</a:t>
          </a:r>
          <a:r>
            <a:rPr lang="en-US" sz="2200" b="0" baseline="0" dirty="0">
              <a:solidFill>
                <a:srgbClr val="FFFF00"/>
              </a:solidFill>
            </a:rPr>
            <a:t> </a:t>
          </a:r>
          <a:r>
            <a:rPr lang="en-US" sz="2200" b="0" dirty="0">
              <a:solidFill>
                <a:srgbClr val="FFFF00"/>
              </a:solidFill>
            </a:rPr>
            <a:t>BARRELS</a:t>
          </a:r>
        </a:p>
      </cdr:txBody>
    </cdr:sp>
  </cdr:relSizeAnchor>
  <cdr:relSizeAnchor xmlns:cdr="http://schemas.openxmlformats.org/drawingml/2006/chartDrawing">
    <cdr:from>
      <cdr:x>0.68788</cdr:x>
      <cdr:y>0.56962</cdr:y>
    </cdr:from>
    <cdr:to>
      <cdr:x>1</cdr:x>
      <cdr:y>0.77866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67395" y="3429000"/>
          <a:ext cx="2662242" cy="1258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FFFF00"/>
              </a:solidFill>
            </a:rPr>
            <a:t>2016</a:t>
          </a:r>
          <a:r>
            <a:rPr lang="en-US" sz="1600" b="1" baseline="0" dirty="0">
              <a:solidFill>
                <a:srgbClr val="FFFF00"/>
              </a:solidFill>
            </a:rPr>
            <a:t> Production</a:t>
          </a:r>
        </a:p>
        <a:p xmlns:a="http://schemas.openxmlformats.org/drawingml/2006/main">
          <a:pPr algn="ctr"/>
          <a:r>
            <a:rPr lang="en-US" sz="1600" b="1" baseline="0" dirty="0">
              <a:solidFill>
                <a:srgbClr val="FFFF00"/>
              </a:solidFill>
            </a:rPr>
            <a:t>278,599 </a:t>
          </a:r>
          <a:r>
            <a:rPr lang="en-US" sz="1600" b="1" baseline="0" dirty="0" smtClean="0">
              <a:solidFill>
                <a:srgbClr val="FFFF00"/>
              </a:solidFill>
            </a:rPr>
            <a:t>Barrels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FFFF00"/>
              </a:solidFill>
            </a:rPr>
            <a:t>5 producers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FFFF00"/>
              </a:solidFill>
            </a:rPr>
            <a:t>63  wells operated</a:t>
          </a:r>
          <a:endParaRPr lang="en-US" sz="1600" b="1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1647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0"/>
            <a:ext cx="2971490" cy="461647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>
              <a:defRPr sz="1200"/>
            </a:lvl1pPr>
          </a:lstStyle>
          <a:p>
            <a:fld id="{6B2C5F28-5302-4343-8164-CC69D12AA90A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853"/>
            <a:ext cx="2971490" cy="461647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772853"/>
            <a:ext cx="2971490" cy="461647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>
              <a:defRPr sz="1200"/>
            </a:lvl1pPr>
          </a:lstStyle>
          <a:p>
            <a:fld id="{79AAF90B-A5EE-4766-A41A-A352794B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1804"/>
          </a:xfrm>
          <a:prstGeom prst="rect">
            <a:avLst/>
          </a:prstGeom>
        </p:spPr>
        <p:txBody>
          <a:bodyPr vert="horz" lIns="91938" tIns="45972" rIns="91938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61804"/>
          </a:xfrm>
          <a:prstGeom prst="rect">
            <a:avLst/>
          </a:prstGeom>
        </p:spPr>
        <p:txBody>
          <a:bodyPr vert="horz" lIns="91938" tIns="45972" rIns="91938" bIns="45972" rtlCol="0"/>
          <a:lstStyle>
            <a:lvl1pPr algn="r">
              <a:defRPr sz="1200"/>
            </a:lvl1pPr>
          </a:lstStyle>
          <a:p>
            <a:fld id="{9715DA21-70A5-4427-8397-86D0C6530C65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8" tIns="45972" rIns="91938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9"/>
            <a:ext cx="5486400" cy="4156234"/>
          </a:xfrm>
          <a:prstGeom prst="rect">
            <a:avLst/>
          </a:prstGeom>
        </p:spPr>
        <p:txBody>
          <a:bodyPr vert="horz" lIns="91938" tIns="45972" rIns="91938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2971800" cy="461804"/>
          </a:xfrm>
          <a:prstGeom prst="rect">
            <a:avLst/>
          </a:prstGeom>
        </p:spPr>
        <p:txBody>
          <a:bodyPr vert="horz" lIns="91938" tIns="45972" rIns="91938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70"/>
            <a:ext cx="2971800" cy="461804"/>
          </a:xfrm>
          <a:prstGeom prst="rect">
            <a:avLst/>
          </a:prstGeom>
        </p:spPr>
        <p:txBody>
          <a:bodyPr vert="horz" lIns="91938" tIns="45972" rIns="91938" bIns="45972" rtlCol="0" anchor="b"/>
          <a:lstStyle>
            <a:lvl1pPr algn="r">
              <a:defRPr sz="1200"/>
            </a:lvl1pPr>
          </a:lstStyle>
          <a:p>
            <a:fld id="{BBBF7EDE-D3E2-4A81-9525-4B5442E0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F7EDE-D3E2-4A81-9525-4B5442E0CD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7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BD7A0-765B-4D98-B453-045710F9BA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F308-D7F5-45E1-9C86-6528EDD9B1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82A51-2F1B-4002-B958-D7EB54C088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9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7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1997A-9397-4FF0-AAAE-07CF85426F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8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0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1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B06BD-0130-47CC-A55F-8DF595803D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71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544D5-1973-4CAD-B05C-B9942A55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85E7C-122C-4097-93F6-6352D550A8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9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52E0A-4660-401E-BB53-B9E89288A5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16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FFA55-7F93-4C4F-967E-2470B74E53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56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1B9EA-8B74-41A6-96CA-5F19E3D585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3E9BC-4C0F-40FB-9F2B-F849CF489B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4F3D8-0CFA-46CE-96F5-DEA5311DF1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2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6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F2DF-C667-49B2-B2AA-C977C7E0A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0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30023-2111-4FB4-9CC9-4FFF5DC625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5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1FC70-7DFF-4A48-BB8B-76A0472C59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60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9ED-8465-446A-A34A-9B10CE002B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14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9880-04E6-486C-92CC-0D62A2B491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39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B06BD-0130-47CC-A55F-8DF595803D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7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544D5-1973-4CAD-B05C-B9942A55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55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85E7C-122C-4097-93F6-6352D550A8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0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52E0A-4660-401E-BB53-B9E89288A5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4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16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FFA55-7F93-4C4F-967E-2470B74E53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A2FFD-29A2-43B0-ABCD-6E1AD4CC8B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31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1B9EA-8B74-41A6-96CA-5F19E3D585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17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3E9BC-4C0F-40FB-9F2B-F849CF489B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24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2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6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F2DF-C667-49B2-B2AA-C977C7E0A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69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30023-2111-4FB4-9CC9-4FFF5DC625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9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1FC70-7DFF-4A48-BB8B-76A0472C59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33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9ED-8465-446A-A34A-9B10CE002B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38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9880-04E6-486C-92CC-0D62A2B491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94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B06BD-0130-47CC-A55F-8DF595803D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2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544D5-1973-4CAD-B05C-B9942A55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57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85E7C-122C-4097-93F6-6352D550A8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4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280E-E15B-41CD-8E05-F1C65D46CD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51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52E0A-4660-401E-BB53-B9E89288A5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19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16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FFA55-7F93-4C4F-967E-2470B74E53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88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1B9EA-8B74-41A6-96CA-5F19E3D585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67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3E9BC-4C0F-40FB-9F2B-F849CF489B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9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2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6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F2DF-C667-49B2-B2AA-C977C7E0A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7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30023-2111-4FB4-9CC9-4FFF5DC625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22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1FC70-7DFF-4A48-BB8B-76A0472C59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4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9ED-8465-446A-A34A-9B10CE002B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23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9880-04E6-486C-92CC-0D62A2B491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013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1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22040-109B-4837-BE95-4528D84500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5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17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41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11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8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80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17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42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49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3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1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6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BD7A0-765B-4D98-B453-045710F9BA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6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1997A-9397-4FF0-AAAE-07CF85426F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56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4F3D8-0CFA-46CE-96F5-DEA5311DF1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50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A2FFD-29A2-43B0-ABCD-6E1AD4CC8B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26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280E-E15B-41CD-8E05-F1C65D46CD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4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22040-109B-4837-BE95-4528D84500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90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2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EC94-8DA8-46B5-9BA9-0AB93C34C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4D104-47ED-4BE5-BEF4-95729EC4F9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45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F308-D7F5-45E1-9C86-6528EDD9B1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4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EC94-8DA8-46B5-9BA9-0AB93C34C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8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82A51-2F1B-4002-B958-D7EB54C088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4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2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88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40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90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2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96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1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4D104-47ED-4BE5-BEF4-95729EC4F9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3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095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EE9D6-A4E4-4403-B394-70964BD622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8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8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8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3D12-3994-4EDA-8BDF-F436BC477C1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8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8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8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3D12-3994-4EDA-8BDF-F436BC477C1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8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8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8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3D12-3994-4EDA-8BDF-F436BC477C1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82A8-F244-4786-8502-ACF252C59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39EA-2CF8-47E2-B614-A6085D347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EE9D6-A4E4-4403-B394-70964BD622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290F-92AF-46F0-B00C-EF0803E52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225C-FBDB-4189-BA1D-0322E9029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1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4582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Nevada Division of Minerals</a:t>
            </a:r>
            <a:br>
              <a:rPr lang="en-US" b="1" dirty="0" smtClean="0">
                <a:solidFill>
                  <a:prstClr val="black"/>
                </a:solidFill>
                <a:latin typeface="+mn-lt"/>
              </a:rPr>
            </a:br>
            <a:r>
              <a:rPr lang="en-US" sz="3600" i="1" dirty="0" smtClean="0">
                <a:solidFill>
                  <a:prstClr val="black"/>
                </a:solidFill>
                <a:latin typeface="+mn-lt"/>
              </a:rPr>
              <a:t> 2016 NEVADA MINERAL PRODUCTION AND NDOM ACTIVITIES</a:t>
            </a:r>
            <a:r>
              <a:rPr lang="en-US" sz="2700" i="1" dirty="0" smtClean="0">
                <a:solidFill>
                  <a:prstClr val="black"/>
                </a:solidFill>
                <a:latin typeface="+mn-lt"/>
              </a:rPr>
              <a:t> </a:t>
            </a:r>
            <a:br>
              <a:rPr lang="en-US" sz="2700" i="1" dirty="0" smtClean="0">
                <a:solidFill>
                  <a:prstClr val="black"/>
                </a:solidFill>
                <a:latin typeface="+mn-lt"/>
              </a:rPr>
            </a:br>
            <a:r>
              <a:rPr lang="en-US" sz="2700" i="1" dirty="0" smtClean="0">
                <a:solidFill>
                  <a:prstClr val="black"/>
                </a:solidFill>
                <a:latin typeface="+mn-lt"/>
              </a:rPr>
              <a:t>  </a:t>
            </a:r>
            <a:endParaRPr lang="en-US" sz="2700" i="1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198" y="3352802"/>
            <a:ext cx="5943604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NEVADA MINING ASSOCIATION BOARD MEETING </a:t>
            </a:r>
            <a:endParaRPr lang="en-US" sz="2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May 11,  2017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Mike Visher, Deputy Administrator</a:t>
            </a:r>
            <a:r>
              <a:rPr lang="en-US" sz="2800" b="1" dirty="0" smtClean="0">
                <a:ea typeface="Calibri"/>
                <a:cs typeface="Times New Roman"/>
              </a:rPr>
              <a:t> </a:t>
            </a:r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571998"/>
            <a:ext cx="1828804" cy="1828804"/>
          </a:xfrm>
          <a:prstGeom prst="rect">
            <a:avLst/>
          </a:prstGeom>
        </p:spPr>
      </p:pic>
      <p:pic>
        <p:nvPicPr>
          <p:cNvPr id="7" name="Picture 5" descr="M:\Software Programs - Graphic Files--\NDOM_Logo\Logo_V1_PS_NB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976" y="4678300"/>
            <a:ext cx="1266824" cy="18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Industrial Minerals Produced, 2016 -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5"/>
            <a:ext cx="8229600" cy="4144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9,334,629 </a:t>
            </a:r>
            <a:r>
              <a:rPr lang="en-US" dirty="0" err="1">
                <a:solidFill>
                  <a:prstClr val="black"/>
                </a:solidFill>
              </a:rPr>
              <a:t>lbs</a:t>
            </a:r>
            <a:r>
              <a:rPr lang="en-US" dirty="0">
                <a:solidFill>
                  <a:prstClr val="black"/>
                </a:solidFill>
              </a:rPr>
              <a:t> of lithium compounds </a:t>
            </a:r>
            <a:endParaRPr lang="en-US" dirty="0" smtClean="0"/>
          </a:p>
          <a:p>
            <a:r>
              <a:rPr lang="en-US" dirty="0" smtClean="0"/>
              <a:t>110,000 tons of magnesium compounds</a:t>
            </a:r>
          </a:p>
          <a:p>
            <a:r>
              <a:rPr lang="en-US" dirty="0" smtClean="0"/>
              <a:t>240,654 tons of diatomaceous earth</a:t>
            </a:r>
          </a:p>
          <a:p>
            <a:r>
              <a:rPr lang="en-US" dirty="0" smtClean="0"/>
              <a:t>1,000,000 tons of silica products</a:t>
            </a:r>
          </a:p>
          <a:p>
            <a:r>
              <a:rPr lang="en-US" dirty="0" smtClean="0"/>
              <a:t>19,110 tons of salt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1997A-9397-4FF0-AAAE-07CF85426F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 descr="M:\Software Programs - Graphic Files--\NDOM_Logo\Logo_V1_PS_NB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4941186"/>
            <a:ext cx="1089198" cy="16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6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-7.1%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86093"/>
              </p:ext>
            </p:extLst>
          </p:nvPr>
        </p:nvGraphicFramePr>
        <p:xfrm>
          <a:off x="238649" y="284704"/>
          <a:ext cx="8666703" cy="628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8648" y="284703"/>
          <a:ext cx="8666703" cy="628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0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1997A-9397-4FF0-AAAE-07CF85426F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0037"/>
              </p:ext>
            </p:extLst>
          </p:nvPr>
        </p:nvGraphicFramePr>
        <p:xfrm>
          <a:off x="228600" y="304800"/>
          <a:ext cx="8458200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:\OGG\GIS\PDFMaps\2016ActiveGeothermalExplora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88750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:\Software Programs - Graphic Files--\NDOM_Logo\Logo_V1_PS_N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72081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161786"/>
              </p:ext>
            </p:extLst>
          </p:nvPr>
        </p:nvGraphicFramePr>
        <p:xfrm>
          <a:off x="228605" y="533400"/>
          <a:ext cx="8529637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124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2000" r="90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757" y="0"/>
            <a:ext cx="801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2016 Nevada Oil, Gas, &amp; Geothermal Drilling Activity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5" y="533400"/>
            <a:ext cx="796103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1" y="5943600"/>
            <a:ext cx="856316" cy="74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/>
          <a:stretch/>
        </p:blipFill>
        <p:spPr bwMode="auto">
          <a:xfrm>
            <a:off x="5991860" y="618146"/>
            <a:ext cx="2960358" cy="41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886201" y="4815413"/>
            <a:ext cx="3450644" cy="1807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HYDRAULIC FRACTURING (HF) IN NEVADA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Regulations developed by NDOM and NDEP  in 2014 </a:t>
            </a:r>
          </a:p>
          <a:p>
            <a:r>
              <a:rPr lang="en-US" b="1" dirty="0" smtClean="0"/>
              <a:t>Nevada’s HF regulations are one of the most stringent in the U.S. </a:t>
            </a:r>
          </a:p>
          <a:p>
            <a:r>
              <a:rPr lang="en-US" b="1" dirty="0" smtClean="0"/>
              <a:t>Wells drilled on Federal lands must adhere to NV regulations.  Dual-permitting state.</a:t>
            </a:r>
          </a:p>
          <a:p>
            <a:r>
              <a:rPr lang="en-US" b="1" dirty="0" smtClean="0"/>
              <a:t>5 wells had HF treatments in 2014 </a:t>
            </a:r>
          </a:p>
          <a:p>
            <a:pPr lvl="1"/>
            <a:r>
              <a:rPr lang="en-US" b="1" dirty="0" smtClean="0"/>
              <a:t>1 is a producing well in Eureka County</a:t>
            </a:r>
          </a:p>
          <a:p>
            <a:pPr lvl="1"/>
            <a:r>
              <a:rPr lang="en-US" b="1" dirty="0" smtClean="0"/>
              <a:t>2 produced oil but are capped due to economics</a:t>
            </a:r>
          </a:p>
          <a:p>
            <a:pPr marL="514350" indent="-457200"/>
            <a:r>
              <a:rPr lang="en-US" b="1" dirty="0" smtClean="0"/>
              <a:t>No HF treatments in 2015-2016</a:t>
            </a:r>
          </a:p>
          <a:p>
            <a:pPr marL="514350" indent="-457200"/>
            <a:r>
              <a:rPr lang="en-US" b="1" dirty="0" smtClean="0"/>
              <a:t>Higher oil price is necessary to see exploration of tight shale targets </a:t>
            </a:r>
          </a:p>
          <a:p>
            <a:pPr marL="514350" indent="-457200"/>
            <a:r>
              <a:rPr lang="en-US" b="1" dirty="0" smtClean="0"/>
              <a:t>Tight shale targets exist in Elko, Eureka, Nye and  White Pine Counties. 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1997A-9397-4FF0-AAAE-07CF85426F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295400"/>
            <a:ext cx="8343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1194" y="304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Legislatively Required Performance Measures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893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2"/>
            <a:ext cx="373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NDOM AML PROGRAM</a:t>
            </a: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EACH YEAR HAZARD AREAS ARE PRIORITIZED FOR FIELD WORK BASED ON A RATING SYSTEM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FOR DEGREE OF DANGER AND 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ACCESSIBILITY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18171"/>
            <a:ext cx="4267200" cy="66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Over 20,000 Hazards Inventoried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295400"/>
            <a:ext cx="82296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l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Since program inception in 1987,  20,770 abandoned mine hazards logged and 16,842 have been secured.</a:t>
            </a:r>
          </a:p>
        </p:txBody>
      </p:sp>
      <p:pic>
        <p:nvPicPr>
          <p:cNvPr id="19458" name="Picture 2" descr="F:\HU-0113_S_100_13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214" y="2816738"/>
            <a:ext cx="4544786" cy="34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7658" y="2362200"/>
            <a:ext cx="216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16,000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Securing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371" y="2362200"/>
            <a:ext cx="216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20,000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Logging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F:\HU-0874_L_100_14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4" y="2816738"/>
            <a:ext cx="4546020" cy="34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NDOM – what we do by statute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76796"/>
          </a:xfrm>
        </p:spPr>
        <p:txBody>
          <a:bodyPr>
            <a:noAutofit/>
          </a:bodyPr>
          <a:lstStyle/>
          <a:p>
            <a:pPr marL="800100" lvl="1" indent="-342900" fontAlgn="base">
              <a:spcAft>
                <a:spcPct val="0"/>
              </a:spcAft>
              <a:buSzPct val="80000"/>
              <a:buFont typeface="Wingdings" pitchFamily="2" charset="2"/>
              <a:buChar char="l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NRS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513</a:t>
            </a:r>
          </a:p>
          <a:p>
            <a:pPr marL="1257300" lvl="2" indent="-342900" fontAlgn="base">
              <a:spcAft>
                <a:spcPct val="0"/>
              </a:spcAft>
              <a:buSzPct val="80000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Abandoned Mine Lands Program,</a:t>
            </a:r>
          </a:p>
          <a:p>
            <a:pPr marL="1257300" lvl="2" indent="-342900" fontAlgn="base">
              <a:spcAft>
                <a:spcPct val="0"/>
              </a:spcAft>
              <a:buSzPct val="80000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Public information and minerals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education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1257300" lvl="2" indent="-342900" fontAlgn="base">
              <a:spcAft>
                <a:spcPct val="0"/>
              </a:spcAft>
              <a:buSzPct val="80000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Annual mineral, geothermal and oil production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reporting and maps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1257300" lvl="2" indent="-342900" fontAlgn="base">
              <a:spcAft>
                <a:spcPct val="0"/>
              </a:spcAft>
              <a:buSzPct val="80000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Advise and recommend mineral policy to Governor and Legislature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(act as cooperating State agency on Federal Land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withdrawals &amp; 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NEPA actions when requested)</a:t>
            </a:r>
            <a:b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31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84" y="15240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Hard Closure Projects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- 206 closures in 2016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914400"/>
            <a:ext cx="4191000" cy="51816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Backfills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Polyurethane Foam Plugs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267200" cy="5181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 Compatible Closures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erry_IMG_85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1" y="1371600"/>
            <a:ext cx="3641479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M:\AML Photos\Momi Construction Pics\SAM_01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1" y="1371600"/>
            <a:ext cx="3407648" cy="25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306" y="4191000"/>
            <a:ext cx="3894667" cy="2190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40" y="44196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60738"/>
              </p:ext>
            </p:extLst>
          </p:nvPr>
        </p:nvGraphicFramePr>
        <p:xfrm>
          <a:off x="457200" y="457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106083"/>
            <a:ext cx="8291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POSITIVE RESULTS</a:t>
            </a:r>
            <a:r>
              <a:rPr lang="en-US" b="1" dirty="0" smtClean="0"/>
              <a:t>:  SECURING AND PUBLIC EDUCATION EFFORTS HAVE RESULTED</a:t>
            </a:r>
          </a:p>
          <a:p>
            <a:r>
              <a:rPr lang="en-US" b="1" dirty="0" smtClean="0"/>
              <a:t> IN “NO REPORTABLE ACCIDENTS OR INJURIES” AT AML FEATURES FOR PAST 3 YEARS.</a:t>
            </a:r>
          </a:p>
          <a:p>
            <a:endParaRPr lang="en-US" b="1" dirty="0"/>
          </a:p>
          <a:p>
            <a:r>
              <a:rPr lang="en-US" b="1" u="sng" dirty="0" smtClean="0"/>
              <a:t>CONCERN:</a:t>
            </a:r>
            <a:r>
              <a:rPr lang="en-US" b="1" dirty="0" smtClean="0"/>
              <a:t> INCREASING  VANDALISM OF FENCING AND GATES REQUIRES RE-VISITS</a:t>
            </a:r>
          </a:p>
          <a:p>
            <a:r>
              <a:rPr lang="en-US" b="1" dirty="0" smtClean="0"/>
              <a:t>FOR MAINTENANCE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365126"/>
            <a:ext cx="7750969" cy="1325563"/>
          </a:xfrm>
          <a:effectLst>
            <a:outerShdw blurRad="12700" dist="127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MINERALS EDUCATION STAFF PRESENTATIONS – CALENDAR YEAR 2016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79631" cy="4832350"/>
          </a:xfrm>
          <a:effectLst>
            <a:outerShdw blurRad="12700" dist="12700" dir="5400000" algn="ctr" rotWithShape="0">
              <a:schemeClr val="bg1"/>
            </a:outerShdw>
          </a:effectLst>
        </p:spPr>
        <p:txBody>
          <a:bodyPr>
            <a:normAutofit fontScale="85000" lnSpcReduction="10000"/>
          </a:bodyPr>
          <a:lstStyle/>
          <a:p>
            <a:pPr lvl="0"/>
            <a:r>
              <a:rPr lang="en-US" b="1" u="sng" dirty="0" smtClean="0"/>
              <a:t>267</a:t>
            </a:r>
            <a:r>
              <a:rPr lang="en-US" b="1" dirty="0" smtClean="0"/>
              <a:t> </a:t>
            </a:r>
            <a:r>
              <a:rPr lang="en-US" b="1" dirty="0"/>
              <a:t>PRESENTATIONS CONDUCTED</a:t>
            </a:r>
          </a:p>
          <a:p>
            <a:pPr lvl="1"/>
            <a:r>
              <a:rPr lang="en-US" b="1" dirty="0" smtClean="0"/>
              <a:t>169 K-12 CLASSROOM PRESENTATIONS TO 5,698 STUDENTS</a:t>
            </a:r>
            <a:endParaRPr lang="en-US" b="1" dirty="0"/>
          </a:p>
          <a:p>
            <a:pPr lvl="1"/>
            <a:r>
              <a:rPr lang="en-US" b="1" u="sng" dirty="0" smtClean="0"/>
              <a:t>25</a:t>
            </a:r>
            <a:r>
              <a:rPr lang="en-US" b="1" dirty="0" smtClean="0"/>
              <a:t> </a:t>
            </a:r>
            <a:r>
              <a:rPr lang="en-US" b="1" dirty="0"/>
              <a:t>PRESENTATIONS ON NEVADA MINING &amp; OIL/GAS/GEOTHERMAL PRODUCTION TO CIVIC GROUPS, CLUBS AND ORGANIZATIONS</a:t>
            </a:r>
          </a:p>
          <a:p>
            <a:pPr lvl="1"/>
            <a:r>
              <a:rPr lang="en-US" b="1" u="sng" dirty="0"/>
              <a:t>5</a:t>
            </a:r>
            <a:r>
              <a:rPr lang="en-US" b="1" dirty="0" smtClean="0"/>
              <a:t> </a:t>
            </a:r>
            <a:r>
              <a:rPr lang="en-US" b="1" dirty="0"/>
              <a:t>MEDIA PRESENTATIONS</a:t>
            </a:r>
          </a:p>
          <a:p>
            <a:pPr lvl="1"/>
            <a:r>
              <a:rPr lang="en-US" b="1" u="sng" dirty="0" smtClean="0"/>
              <a:t>158</a:t>
            </a:r>
            <a:r>
              <a:rPr lang="en-US" b="1" dirty="0" smtClean="0"/>
              <a:t> </a:t>
            </a:r>
            <a:r>
              <a:rPr lang="en-US" b="1" dirty="0"/>
              <a:t>PRESENTATIONS IN </a:t>
            </a:r>
            <a:r>
              <a:rPr lang="en-US" b="1" dirty="0" smtClean="0"/>
              <a:t>NORTHERN </a:t>
            </a:r>
            <a:r>
              <a:rPr lang="en-US" b="1" dirty="0"/>
              <a:t>NEVADA, </a:t>
            </a:r>
            <a:r>
              <a:rPr lang="en-US" b="1" u="sng" dirty="0" smtClean="0"/>
              <a:t>109</a:t>
            </a:r>
            <a:r>
              <a:rPr lang="en-US" b="1" dirty="0" smtClean="0"/>
              <a:t> </a:t>
            </a:r>
            <a:r>
              <a:rPr lang="en-US" b="1" dirty="0"/>
              <a:t>IN SOUTHERN </a:t>
            </a:r>
            <a:r>
              <a:rPr lang="en-US" b="1" dirty="0" smtClean="0"/>
              <a:t>NEVADA</a:t>
            </a:r>
          </a:p>
          <a:p>
            <a:pPr lvl="0"/>
            <a:r>
              <a:rPr lang="en-US" b="1" dirty="0" smtClean="0"/>
              <a:t>CALL </a:t>
            </a:r>
            <a:r>
              <a:rPr lang="en-US" b="1" dirty="0"/>
              <a:t>US IF YOU NEED A PRESENTATION </a:t>
            </a:r>
            <a:r>
              <a:rPr lang="en-US" b="1" dirty="0" smtClean="0"/>
              <a:t>FOR CLASSROOMS, </a:t>
            </a:r>
            <a:r>
              <a:rPr lang="en-US" b="1" dirty="0"/>
              <a:t>PROFESSIONAL OR CIVIC </a:t>
            </a:r>
            <a:r>
              <a:rPr lang="en-US" b="1" dirty="0" smtClean="0"/>
              <a:t>GROUPS</a:t>
            </a:r>
            <a:endParaRPr lang="en-US" b="1" dirty="0"/>
          </a:p>
          <a:p>
            <a:pPr lvl="1"/>
            <a:r>
              <a:rPr lang="en-US" b="1" dirty="0"/>
              <a:t>Classroom: minerals &amp; rocks, geology, mining, abandoned mine safety</a:t>
            </a:r>
          </a:p>
          <a:p>
            <a:pPr lvl="1"/>
            <a:r>
              <a:rPr lang="en-US" b="1" dirty="0"/>
              <a:t>Civic group &amp; trade associations: Nevada mineral production, geothermal/oil/gas production, </a:t>
            </a:r>
            <a:r>
              <a:rPr lang="en-US" b="1" dirty="0" smtClean="0"/>
              <a:t>lithium updates.</a:t>
            </a:r>
          </a:p>
          <a:p>
            <a:r>
              <a:rPr lang="en-US" b="1" dirty="0" smtClean="0"/>
              <a:t>2018-19:  MOVING FIELD SPECIALIST VACANCY TO LV OFFICE </a:t>
            </a:r>
          </a:p>
          <a:p>
            <a:pPr lvl="1"/>
            <a:r>
              <a:rPr lang="en-US" b="1" dirty="0" smtClean="0"/>
              <a:t>Demand for classroom time and abandoned mine land activities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5" descr="M:\Software Programs - Graphic Files--\NDOM_Logo\Logo_V1_PS_N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54" y="457200"/>
            <a:ext cx="97824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2016-17 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Updated Oil and Gas regulations in NAC 522</a:t>
            </a:r>
          </a:p>
          <a:p>
            <a:r>
              <a:rPr lang="en-US" b="1" dirty="0" smtClean="0"/>
              <a:t>Updated Geothermal regulations in NAC 534A</a:t>
            </a:r>
          </a:p>
          <a:p>
            <a:r>
              <a:rPr lang="en-US" b="1" dirty="0" smtClean="0"/>
              <a:t>Developed web-fillable claim forms in coordination with county recorders  NAC 517</a:t>
            </a:r>
          </a:p>
          <a:p>
            <a:r>
              <a:rPr lang="en-US" b="1" dirty="0" smtClean="0"/>
              <a:t>Updated Abandoned Mine Lands regulations in NAC 513</a:t>
            </a:r>
          </a:p>
          <a:p>
            <a:r>
              <a:rPr lang="en-US" b="1" dirty="0" smtClean="0"/>
              <a:t>Developed searchable database of all oil and geothermal wells in State</a:t>
            </a:r>
          </a:p>
          <a:p>
            <a:r>
              <a:rPr lang="en-US" b="1" dirty="0" smtClean="0"/>
              <a:t>Improved delivery of information to public and industry on web site, public presentations and K-12 classroom educational materials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449782"/>
            <a:ext cx="914400" cy="13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1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09" y="666750"/>
            <a:ext cx="6943725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09" y="4724400"/>
            <a:ext cx="6934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NDOM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what we do by statute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00100" lvl="1" indent="-342900" fontAlgn="base">
              <a:spcAft>
                <a:spcPct val="0"/>
              </a:spcAft>
              <a:buSzPct val="80000"/>
              <a:buFont typeface="Wingdings" pitchFamily="2" charset="2"/>
              <a:buChar char="l"/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NRS 517: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Mining Claims, Mill sites and Tunnel 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rights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fontAlgn="base">
              <a:spcAft>
                <a:spcPct val="0"/>
              </a:spcAft>
              <a:buSzPct val="80000"/>
              <a:buFont typeface="Wingdings" pitchFamily="2" charset="2"/>
              <a:buChar char="l"/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NRS 519A.290:  State Reclamation Bond Pool</a:t>
            </a:r>
          </a:p>
          <a:p>
            <a:pPr marL="800100" lvl="1" indent="-342900" fontAlgn="base">
              <a:spcAft>
                <a:spcPct val="0"/>
              </a:spcAft>
              <a:buSzPct val="80000"/>
              <a:buFont typeface="Wingdings" pitchFamily="2" charset="2"/>
              <a:buChar char="l"/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NRS 522 Oil and Gas </a:t>
            </a:r>
          </a:p>
          <a:p>
            <a:pPr marL="1428750" lvl="2" indent="-571500" fontAlgn="base"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Well permitting, drilling, completion compliance, conservation of resource, correlative rights resolution</a:t>
            </a:r>
          </a:p>
          <a:p>
            <a:pPr marL="800100" lvl="1" indent="-342900" fontAlgn="base">
              <a:spcAft>
                <a:spcPct val="0"/>
              </a:spcAft>
              <a:buSzPct val="80000"/>
              <a:buFont typeface="Wingdings" pitchFamily="2" charset="2"/>
              <a:buChar char="l"/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</a:rPr>
              <a:t>NRS 534A :  Geothermal Resources</a:t>
            </a:r>
          </a:p>
          <a:p>
            <a:pPr marL="1428750" lvl="2" indent="-571500" fontAlgn="base"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Well permitting, drilling, completion compliance, conservation of resource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5" descr="M:\Software Programs - Graphic Files--\NDOM_Logo\Logo_V1_PS_N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54" y="5105400"/>
            <a:ext cx="97824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5678129" y="540771"/>
            <a:ext cx="1880419" cy="14404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5.47 M. </a:t>
            </a:r>
            <a:r>
              <a:rPr lang="en-US" sz="1800" b="1" dirty="0" err="1" smtClean="0">
                <a:solidFill>
                  <a:schemeClr val="bg1"/>
                </a:solidFill>
              </a:rPr>
              <a:t>ozs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+2.4% vs ‘15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33 operations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22 producers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85750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1" y="53339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8.89 M. </a:t>
            </a:r>
            <a:r>
              <a:rPr lang="en-US" b="1" dirty="0" err="1" smtClean="0">
                <a:solidFill>
                  <a:schemeClr val="bg1"/>
                </a:solidFill>
              </a:rPr>
              <a:t>ozs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-6% vs ‘15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23 operations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16 producers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453-572B-4FEA-940F-6BBCB412B0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19887" cy="603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0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85750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8845" y="381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177 M. lbs.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-10 % vs. ‘15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 producers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79400"/>
            <a:ext cx="86693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463D-6BA9-43A2-B2FC-CC057D06A9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79400"/>
            <a:ext cx="86693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8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19591</TotalTime>
  <Words>738</Words>
  <Application>Microsoft Office PowerPoint</Application>
  <PresentationFormat>On-screen Show (4:3)</PresentationFormat>
  <Paragraphs>144</Paragraphs>
  <Slides>25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1_Office Theme</vt:lpstr>
      <vt:lpstr>Office Theme</vt:lpstr>
      <vt:lpstr>Executive</vt:lpstr>
      <vt:lpstr>2_Executive</vt:lpstr>
      <vt:lpstr>3_Executive</vt:lpstr>
      <vt:lpstr>4_Office Theme</vt:lpstr>
      <vt:lpstr>5_Office Theme</vt:lpstr>
      <vt:lpstr>2_Office Theme</vt:lpstr>
      <vt:lpstr>PowerPoint Presentation</vt:lpstr>
      <vt:lpstr>NDOM – what we do by statute</vt:lpstr>
      <vt:lpstr>                        NDOM – what we do by statute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Industrial Minerals Produced, 2016 - draft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HYDRAULIC FRACTURING (HF) IN NEVADA</vt:lpstr>
      <vt:lpstr>PowerPoint Presentation</vt:lpstr>
      <vt:lpstr>PowerPoint Presentation</vt:lpstr>
      <vt:lpstr>PowerPoint Presentation</vt:lpstr>
      <vt:lpstr>Hard Closure Projects  - 206 closures in 2016</vt:lpstr>
      <vt:lpstr>PowerPoint Presentation</vt:lpstr>
      <vt:lpstr>MINERALS EDUCATION STAFF PRESENTATIONS – CALENDAR YEAR 2016</vt:lpstr>
      <vt:lpstr>2016-17 ACCOMPLISHMENTS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Nevada Exploration Projects  A brief summary of some active exploration projects throughout Nevada</dc:title>
  <dc:creator>Lucia Patterson</dc:creator>
  <cp:lastModifiedBy>mvisher</cp:lastModifiedBy>
  <cp:revision>755</cp:revision>
  <cp:lastPrinted>2017-02-15T17:21:42Z</cp:lastPrinted>
  <dcterms:created xsi:type="dcterms:W3CDTF">2014-09-23T14:30:27Z</dcterms:created>
  <dcterms:modified xsi:type="dcterms:W3CDTF">2017-05-03T21:43:41Z</dcterms:modified>
</cp:coreProperties>
</file>